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handoutMasterIdLst>
    <p:handoutMasterId r:id="rId66"/>
  </p:handoutMasterIdLst>
  <p:sldIdLst>
    <p:sldId id="681" r:id="rId5"/>
    <p:sldId id="955" r:id="rId6"/>
    <p:sldId id="895" r:id="rId7"/>
    <p:sldId id="899" r:id="rId8"/>
    <p:sldId id="954" r:id="rId9"/>
    <p:sldId id="969" r:id="rId10"/>
    <p:sldId id="973" r:id="rId11"/>
    <p:sldId id="970" r:id="rId12"/>
    <p:sldId id="956" r:id="rId13"/>
    <p:sldId id="966" r:id="rId14"/>
    <p:sldId id="957" r:id="rId15"/>
    <p:sldId id="958" r:id="rId16"/>
    <p:sldId id="959" r:id="rId17"/>
    <p:sldId id="974" r:id="rId18"/>
    <p:sldId id="962" r:id="rId19"/>
    <p:sldId id="961" r:id="rId20"/>
    <p:sldId id="975" r:id="rId21"/>
    <p:sldId id="960" r:id="rId22"/>
    <p:sldId id="963" r:id="rId23"/>
    <p:sldId id="964" r:id="rId24"/>
    <p:sldId id="965" r:id="rId25"/>
    <p:sldId id="949" r:id="rId26"/>
    <p:sldId id="968" r:id="rId27"/>
    <p:sldId id="967" r:id="rId28"/>
    <p:sldId id="700" r:id="rId29"/>
    <p:sldId id="760" r:id="rId30"/>
    <p:sldId id="889" r:id="rId31"/>
    <p:sldId id="972" r:id="rId32"/>
    <p:sldId id="890" r:id="rId33"/>
    <p:sldId id="900" r:id="rId34"/>
    <p:sldId id="928" r:id="rId35"/>
    <p:sldId id="929" r:id="rId36"/>
    <p:sldId id="942" r:id="rId37"/>
    <p:sldId id="952" r:id="rId38"/>
    <p:sldId id="904" r:id="rId39"/>
    <p:sldId id="945" r:id="rId40"/>
    <p:sldId id="953" r:id="rId41"/>
    <p:sldId id="947" r:id="rId42"/>
    <p:sldId id="919" r:id="rId43"/>
    <p:sldId id="920" r:id="rId44"/>
    <p:sldId id="951" r:id="rId45"/>
    <p:sldId id="950" r:id="rId46"/>
    <p:sldId id="948" r:id="rId47"/>
    <p:sldId id="918" r:id="rId48"/>
    <p:sldId id="917" r:id="rId49"/>
    <p:sldId id="914" r:id="rId50"/>
    <p:sldId id="902" r:id="rId51"/>
    <p:sldId id="903" r:id="rId52"/>
    <p:sldId id="905" r:id="rId53"/>
    <p:sldId id="906" r:id="rId54"/>
    <p:sldId id="909" r:id="rId55"/>
    <p:sldId id="907" r:id="rId56"/>
    <p:sldId id="910" r:id="rId57"/>
    <p:sldId id="912" r:id="rId58"/>
    <p:sldId id="913" r:id="rId59"/>
    <p:sldId id="924" r:id="rId60"/>
    <p:sldId id="915" r:id="rId61"/>
    <p:sldId id="922" r:id="rId62"/>
    <p:sldId id="921" r:id="rId63"/>
    <p:sldId id="925" r:id="rId6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955"/>
            <p14:sldId id="895"/>
            <p14:sldId id="899"/>
            <p14:sldId id="954"/>
            <p14:sldId id="969"/>
            <p14:sldId id="973"/>
            <p14:sldId id="970"/>
            <p14:sldId id="956"/>
            <p14:sldId id="966"/>
            <p14:sldId id="957"/>
            <p14:sldId id="958"/>
            <p14:sldId id="959"/>
            <p14:sldId id="974"/>
            <p14:sldId id="962"/>
            <p14:sldId id="961"/>
            <p14:sldId id="975"/>
            <p14:sldId id="960"/>
            <p14:sldId id="963"/>
            <p14:sldId id="964"/>
            <p14:sldId id="965"/>
            <p14:sldId id="949"/>
            <p14:sldId id="968"/>
            <p14:sldId id="967"/>
            <p14:sldId id="700"/>
            <p14:sldId id="760"/>
            <p14:sldId id="889"/>
            <p14:sldId id="972"/>
            <p14:sldId id="890"/>
            <p14:sldId id="900"/>
            <p14:sldId id="928"/>
            <p14:sldId id="929"/>
            <p14:sldId id="942"/>
            <p14:sldId id="952"/>
            <p14:sldId id="904"/>
            <p14:sldId id="945"/>
            <p14:sldId id="953"/>
            <p14:sldId id="947"/>
            <p14:sldId id="919"/>
            <p14:sldId id="920"/>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19"/>
    <a:srgbClr val="12171A"/>
    <a:srgbClr val="100003"/>
    <a:srgbClr val="00008F"/>
    <a:srgbClr val="0000FF"/>
    <a:srgbClr val="F9F9FF"/>
    <a:srgbClr val="FEFCF6"/>
    <a:srgbClr val="327B9B"/>
    <a:srgbClr val="201F32"/>
    <a:srgbClr val="194A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70" autoAdjust="0"/>
    <p:restoredTop sz="60331" autoAdjust="0"/>
  </p:normalViewPr>
  <p:slideViewPr>
    <p:cSldViewPr snapToGrid="0">
      <p:cViewPr>
        <p:scale>
          <a:sx n="68" d="100"/>
          <a:sy n="68" d="100"/>
        </p:scale>
        <p:origin x="1584" y="7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21/10/2025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21/10/2025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andscape.cncf.io/?item=serverless%E2%80%94installable-platform%E2%80%94slimfaa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63D02-67D7-00D8-C882-3078C28C7E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B790922-1E88-0065-2F3C-C5FB579BFD46}"/>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F227EE3D-9B53-4703-4167-976C5B83288B}"/>
              </a:ext>
            </a:extLst>
          </p:cNvPr>
          <p:cNvSpPr>
            <a:spLocks noGrp="1"/>
          </p:cNvSpPr>
          <p:nvPr>
            <p:ph type="body" idx="1"/>
          </p:nvPr>
        </p:nvSpPr>
        <p:spPr/>
        <p:txBody>
          <a:bodyPr/>
          <a:lstStyle/>
          <a:p>
            <a:r>
              <a:rPr lang="fr-FR" b="1" dirty="0"/>
              <a:t>Titre :</a:t>
            </a:r>
            <a:r>
              <a:rPr lang="fr-FR" dirty="0"/>
              <a:t> “Comment on entre dans la CNCF ?”</a:t>
            </a:r>
            <a:br>
              <a:rPr lang="fr-FR" dirty="0"/>
            </a:br>
            <a:r>
              <a:rPr lang="fr-FR" b="1" dirty="0" err="1"/>
              <a:t>Punchline</a:t>
            </a:r>
            <a:r>
              <a:rPr lang="fr-FR" b="1" dirty="0"/>
              <a:t> :</a:t>
            </a:r>
            <a:r>
              <a:rPr lang="fr-FR" dirty="0"/>
              <a:t> </a:t>
            </a:r>
            <a:r>
              <a:rPr lang="fr-FR" i="1" dirty="0"/>
              <a:t>Pas un simple clic sur “</a:t>
            </a:r>
            <a:r>
              <a:rPr lang="fr-FR" i="1" dirty="0" err="1"/>
              <a:t>Submit</a:t>
            </a:r>
            <a:r>
              <a:rPr lang="fr-FR" i="1" dirty="0"/>
              <a:t> </a:t>
            </a:r>
            <a:r>
              <a:rPr lang="fr-FR" i="1" dirty="0" err="1"/>
              <a:t>project</a:t>
            </a:r>
            <a:r>
              <a:rPr lang="fr-FR" i="1" dirty="0"/>
              <a:t>” 😅</a:t>
            </a:r>
            <a:br>
              <a:rPr lang="fr-FR" dirty="0"/>
            </a:br>
            <a:r>
              <a:rPr lang="fr-FR" b="1" dirty="0"/>
              <a:t>Visuel :</a:t>
            </a:r>
            <a:r>
              <a:rPr lang="fr-FR" dirty="0"/>
              <a:t> pipeline “</a:t>
            </a:r>
            <a:r>
              <a:rPr lang="fr-FR" dirty="0" err="1"/>
              <a:t>Sandbox</a:t>
            </a:r>
            <a:r>
              <a:rPr lang="fr-FR" dirty="0"/>
              <a:t> → Incubation → Graduation” avec icônes “</a:t>
            </a:r>
            <a:r>
              <a:rPr lang="fr-FR" dirty="0" err="1"/>
              <a:t>legal</a:t>
            </a:r>
            <a:r>
              <a:rPr lang="fr-FR" dirty="0"/>
              <a:t> check”, “due diligence”, “</a:t>
            </a:r>
            <a:r>
              <a:rPr lang="fr-FR" dirty="0" err="1"/>
              <a:t>governance</a:t>
            </a:r>
            <a:r>
              <a:rPr lang="fr-FR" dirty="0"/>
              <a:t>”.</a:t>
            </a:r>
            <a:br>
              <a:rPr lang="fr-FR" dirty="0"/>
            </a:br>
            <a:r>
              <a:rPr lang="fr-FR" dirty="0"/>
              <a:t>🎙️ Raconte le parcours : dossier, TOC </a:t>
            </a:r>
            <a:r>
              <a:rPr lang="fr-FR" dirty="0" err="1"/>
              <a:t>review</a:t>
            </a:r>
            <a:r>
              <a:rPr lang="fr-FR" dirty="0"/>
              <a:t>, échanges avec Linux </a:t>
            </a:r>
            <a:r>
              <a:rPr lang="fr-FR" dirty="0" err="1"/>
              <a:t>Foundation</a:t>
            </a:r>
            <a:r>
              <a:rPr lang="fr-FR" dirty="0"/>
              <a:t>, charte, signature CLA.</a:t>
            </a:r>
          </a:p>
        </p:txBody>
      </p:sp>
      <p:sp>
        <p:nvSpPr>
          <p:cNvPr id="4" name="Espace réservé du numéro de diapositive 3">
            <a:extLst>
              <a:ext uri="{FF2B5EF4-FFF2-40B4-BE49-F238E27FC236}">
                <a16:creationId xmlns:a16="http://schemas.microsoft.com/office/drawing/2014/main" id="{18FE997D-E539-36EA-C509-46CAE7208BC9}"/>
              </a:ext>
            </a:extLst>
          </p:cNvPr>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902106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F6398-E2D9-F556-FEE8-9AF4C6C3A9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E91F59-6330-15D2-99B0-1534BE1A85E5}"/>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4D9BA2FD-A30A-1297-7EFB-B5913B53C2B0}"/>
              </a:ext>
            </a:extLst>
          </p:cNvPr>
          <p:cNvSpPr>
            <a:spLocks noGrp="1"/>
          </p:cNvSpPr>
          <p:nvPr>
            <p:ph type="body" idx="1"/>
          </p:nvPr>
        </p:nvSpPr>
        <p:spPr/>
        <p:txBody>
          <a:bodyPr/>
          <a:lstStyle/>
          <a:p>
            <a:r>
              <a:rPr lang="fr-FR" b="1" dirty="0"/>
              <a:t>Titre :</a:t>
            </a:r>
            <a:r>
              <a:rPr lang="fr-FR" dirty="0"/>
              <a:t> “Ce que la CNCF nous oblige à porter”</a:t>
            </a:r>
            <a:br>
              <a:rPr lang="fr-FR" dirty="0"/>
            </a:br>
            <a:r>
              <a:rPr lang="fr-FR" b="1" dirty="0" err="1"/>
              <a:t>Punchline</a:t>
            </a:r>
            <a:r>
              <a:rPr lang="fr-FR" b="1" dirty="0"/>
              <a:t> :</a:t>
            </a:r>
            <a:r>
              <a:rPr lang="fr-FR" dirty="0"/>
              <a:t> </a:t>
            </a:r>
            <a:r>
              <a:rPr lang="fr-FR" i="1" dirty="0"/>
              <a:t>De la rigueur, pas de la lourdeur.</a:t>
            </a:r>
            <a:br>
              <a:rPr lang="fr-FR" dirty="0"/>
            </a:br>
            <a:r>
              <a:rPr lang="fr-FR" b="1" dirty="0"/>
              <a:t>Visuel :</a:t>
            </a:r>
            <a:r>
              <a:rPr lang="fr-FR" dirty="0"/>
              <a:t> haltères “Gouvernance”, “Sécurité”, “Qualité”, “Documentation”.</a:t>
            </a:r>
            <a:br>
              <a:rPr lang="fr-FR" dirty="0"/>
            </a:br>
            <a:r>
              <a:rPr lang="fr-FR" dirty="0"/>
              <a:t>🎙️ Montre les contraintes : CLA, DCO, SBOM, </a:t>
            </a:r>
            <a:r>
              <a:rPr lang="fr-FR" dirty="0" err="1"/>
              <a:t>OpenSSF</a:t>
            </a:r>
            <a:r>
              <a:rPr lang="fr-FR" dirty="0"/>
              <a:t>, tests, code </a:t>
            </a:r>
            <a:r>
              <a:rPr lang="fr-FR" dirty="0" err="1"/>
              <a:t>owners</a:t>
            </a:r>
            <a:r>
              <a:rPr lang="fr-FR" dirty="0"/>
              <a:t>, politique de sécurité.</a:t>
            </a:r>
          </a:p>
        </p:txBody>
      </p:sp>
      <p:sp>
        <p:nvSpPr>
          <p:cNvPr id="4" name="Espace réservé du numéro de diapositive 3">
            <a:extLst>
              <a:ext uri="{FF2B5EF4-FFF2-40B4-BE49-F238E27FC236}">
                <a16:creationId xmlns:a16="http://schemas.microsoft.com/office/drawing/2014/main" id="{659236DA-5CA1-5B5C-1D3C-44E6FC29696D}"/>
              </a:ext>
            </a:extLst>
          </p:cNvPr>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314738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B15F7-92C4-6B4C-B47F-0395FC3DA5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899407-AA00-6DB3-9CBF-5D6427C11861}"/>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9387F48E-67D3-FE3C-C29F-22B1FCABB6D4}"/>
              </a:ext>
            </a:extLst>
          </p:cNvPr>
          <p:cNvSpPr>
            <a:spLocks noGrp="1"/>
          </p:cNvSpPr>
          <p:nvPr>
            <p:ph type="body" idx="1"/>
          </p:nvPr>
        </p:nvSpPr>
        <p:spPr/>
        <p:txBody>
          <a:bodyPr/>
          <a:lstStyle/>
          <a:p>
            <a:r>
              <a:rPr lang="fr-FR" b="1" dirty="0"/>
              <a:t>Titre :</a:t>
            </a:r>
            <a:r>
              <a:rPr lang="fr-FR" dirty="0"/>
              <a:t> “Ce que la CNCF nous apporte”</a:t>
            </a:r>
            <a:br>
              <a:rPr lang="fr-FR" dirty="0"/>
            </a:br>
            <a:r>
              <a:rPr lang="fr-FR" b="1" dirty="0" err="1"/>
              <a:t>Punchline</a:t>
            </a:r>
            <a:r>
              <a:rPr lang="fr-FR" b="1" dirty="0"/>
              <a:t> :</a:t>
            </a:r>
            <a:r>
              <a:rPr lang="fr-FR" dirty="0"/>
              <a:t> </a:t>
            </a:r>
            <a:r>
              <a:rPr lang="fr-FR" i="1" dirty="0"/>
              <a:t>Des standards, de la confiance, de la visibilité.</a:t>
            </a:r>
            <a:br>
              <a:rPr lang="fr-FR" dirty="0"/>
            </a:br>
            <a:r>
              <a:rPr lang="fr-FR" b="1" dirty="0"/>
              <a:t>Visuel :</a:t>
            </a:r>
            <a:r>
              <a:rPr lang="fr-FR" dirty="0"/>
              <a:t> graphique “avant/après” : confiance accrue, code qualité, contribution externe.</a:t>
            </a:r>
            <a:br>
              <a:rPr lang="fr-FR" dirty="0"/>
            </a:br>
            <a:r>
              <a:rPr lang="fr-FR" dirty="0"/>
              <a:t>🎙️ “On code mieux, on documente mieux, on collabore mieux.”</a:t>
            </a:r>
          </a:p>
        </p:txBody>
      </p:sp>
      <p:sp>
        <p:nvSpPr>
          <p:cNvPr id="4" name="Espace réservé du numéro de diapositive 3">
            <a:extLst>
              <a:ext uri="{FF2B5EF4-FFF2-40B4-BE49-F238E27FC236}">
                <a16:creationId xmlns:a16="http://schemas.microsoft.com/office/drawing/2014/main" id="{498E6FA8-834E-7F0E-0F81-E72EFB607C90}"/>
              </a:ext>
            </a:extLst>
          </p:cNvPr>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20796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5A47A-01AE-A26E-F1CF-1431F79A318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C5A0DA-2B0E-9E45-B245-F396CBACC253}"/>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DE5C7C29-F34C-CB10-C32F-F4E24DCFE049}"/>
              </a:ext>
            </a:extLst>
          </p:cNvPr>
          <p:cNvSpPr>
            <a:spLocks noGrp="1"/>
          </p:cNvSpPr>
          <p:nvPr>
            <p:ph type="body" idx="1"/>
          </p:nvPr>
        </p:nvSpPr>
        <p:spPr/>
        <p:txBody>
          <a:bodyPr/>
          <a:lstStyle/>
          <a:p>
            <a:r>
              <a:rPr lang="fr-FR" b="1" dirty="0"/>
              <a:t>🪙 En résumé</a:t>
            </a:r>
          </a:p>
          <a:p>
            <a:r>
              <a:rPr lang="fr-FR" dirty="0"/>
              <a:t>💬 </a:t>
            </a:r>
            <a:r>
              <a:rPr lang="fr-FR" b="1" dirty="0"/>
              <a:t>L’argent de la CNCF ne sert pas à “faire du profit”</a:t>
            </a:r>
            <a:r>
              <a:rPr lang="fr-FR" dirty="0"/>
              <a:t>,</a:t>
            </a:r>
            <a:br>
              <a:rPr lang="fr-FR" dirty="0"/>
            </a:br>
            <a:r>
              <a:rPr lang="fr-FR" dirty="0"/>
              <a:t>mais à </a:t>
            </a:r>
            <a:r>
              <a:rPr lang="fr-FR" b="1" dirty="0"/>
              <a:t>renforcer l’écosystème cloud-native</a:t>
            </a:r>
            <a:r>
              <a:rPr lang="fr-FR" dirty="0"/>
              <a:t> : sécurité, standards, formation, inclusion, et outils open-source pérennes.</a:t>
            </a:r>
          </a:p>
          <a:p>
            <a:pPr>
              <a:buNone/>
            </a:pPr>
            <a:endParaRPr lang="fr-FR" b="1" dirty="0"/>
          </a:p>
          <a:p>
            <a:pPr>
              <a:buNone/>
            </a:pPr>
            <a:endParaRPr lang="fr-FR" b="1" dirty="0"/>
          </a:p>
          <a:p>
            <a:pPr>
              <a:buNone/>
            </a:pPr>
            <a:r>
              <a:rPr lang="fr-FR" b="1" dirty="0"/>
              <a:t>📊 Exemple (rapport 2024, arrondi)</a:t>
            </a:r>
          </a:p>
          <a:p>
            <a:pPr>
              <a:buFont typeface="Arial" panose="020B0604020202020204" pitchFamily="34" charset="0"/>
              <a:buChar char="•"/>
            </a:pPr>
            <a:r>
              <a:rPr lang="fr-FR" dirty="0"/>
              <a:t>Revenus totaux CNCF : ~75 millions $</a:t>
            </a:r>
          </a:p>
          <a:p>
            <a:pPr>
              <a:buFont typeface="Arial" panose="020B0604020202020204" pitchFamily="34" charset="0"/>
              <a:buChar char="•"/>
            </a:pPr>
            <a:r>
              <a:rPr lang="fr-FR" dirty="0"/>
              <a:t>Dépenses principales :</a:t>
            </a:r>
          </a:p>
          <a:p>
            <a:pPr marL="742950" lvl="1" indent="-285750">
              <a:buFont typeface="Arial" panose="020B0604020202020204" pitchFamily="34" charset="0"/>
              <a:buChar char="•"/>
            </a:pPr>
            <a:r>
              <a:rPr lang="fr-FR" dirty="0"/>
              <a:t>~25 M$ pour événements</a:t>
            </a:r>
          </a:p>
          <a:p>
            <a:pPr marL="742950" lvl="1" indent="-285750">
              <a:buFont typeface="Arial" panose="020B0604020202020204" pitchFamily="34" charset="0"/>
              <a:buChar char="•"/>
            </a:pPr>
            <a:r>
              <a:rPr lang="fr-FR" dirty="0"/>
              <a:t>~20 M$ pour projets open source</a:t>
            </a:r>
          </a:p>
          <a:p>
            <a:pPr marL="742950" lvl="1" indent="-285750">
              <a:buFont typeface="Arial" panose="020B0604020202020204" pitchFamily="34" charset="0"/>
              <a:buChar char="•"/>
            </a:pPr>
            <a:r>
              <a:rPr lang="fr-FR" dirty="0"/>
              <a:t>~10 M$ pour sécurité &amp; infrastructure</a:t>
            </a:r>
          </a:p>
          <a:p>
            <a:pPr marL="742950" lvl="1" indent="-285750">
              <a:buFont typeface="Arial" panose="020B0604020202020204" pitchFamily="34" charset="0"/>
              <a:buChar char="•"/>
            </a:pPr>
            <a:r>
              <a:rPr lang="fr-FR" dirty="0"/>
              <a:t>~8 M$ pour éducation &amp; certifications</a:t>
            </a:r>
          </a:p>
          <a:p>
            <a:pPr marL="742950" lvl="1" indent="-285750">
              <a:buFont typeface="Arial" panose="020B0604020202020204" pitchFamily="34" charset="0"/>
              <a:buChar char="•"/>
            </a:pPr>
            <a:r>
              <a:rPr lang="fr-FR" dirty="0"/>
              <a:t>~5 M$ pour gouvernance</a:t>
            </a:r>
          </a:p>
          <a:p>
            <a:pPr marL="742950" lvl="1" indent="-285750">
              <a:buFont typeface="Arial" panose="020B0604020202020204" pitchFamily="34" charset="0"/>
              <a:buChar char="•"/>
            </a:pPr>
            <a:r>
              <a:rPr lang="fr-FR" dirty="0"/>
              <a:t>~7 M$ autres (marketing, inclusion, inter-fondations…)</a:t>
            </a:r>
          </a:p>
        </p:txBody>
      </p:sp>
      <p:sp>
        <p:nvSpPr>
          <p:cNvPr id="4" name="Espace réservé du numéro de diapositive 3">
            <a:extLst>
              <a:ext uri="{FF2B5EF4-FFF2-40B4-BE49-F238E27FC236}">
                <a16:creationId xmlns:a16="http://schemas.microsoft.com/office/drawing/2014/main" id="{DC593952-8D5B-FA57-96D2-8904EF3F99E7}"/>
              </a:ext>
            </a:extLst>
          </p:cNvPr>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53137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F3368-958F-FCE0-9611-ACC128623B2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F8E6E8A-4BCA-20DA-1C7F-0ADD878BD6BB}"/>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454E9A2-7CFE-CB49-BE72-309F8EEC53EC}"/>
              </a:ext>
            </a:extLst>
          </p:cNvPr>
          <p:cNvSpPr>
            <a:spLocks noGrp="1"/>
          </p:cNvSpPr>
          <p:nvPr>
            <p:ph type="body" idx="1"/>
          </p:nvPr>
        </p:nvSpPr>
        <p:spPr/>
        <p:txBody>
          <a:bodyPr/>
          <a:lstStyle/>
          <a:p>
            <a:r>
              <a:rPr lang="fr-FR" b="1" dirty="0"/>
              <a:t>🪙 En résumé</a:t>
            </a:r>
          </a:p>
          <a:p>
            <a:r>
              <a:rPr lang="fr-FR" dirty="0"/>
              <a:t>💬 </a:t>
            </a:r>
            <a:r>
              <a:rPr lang="fr-FR" b="1" dirty="0"/>
              <a:t>L’argent de la CNCF ne sert pas à “faire du profit”</a:t>
            </a:r>
            <a:r>
              <a:rPr lang="fr-FR" dirty="0"/>
              <a:t>,</a:t>
            </a:r>
            <a:br>
              <a:rPr lang="fr-FR" dirty="0"/>
            </a:br>
            <a:r>
              <a:rPr lang="fr-FR" dirty="0"/>
              <a:t>mais à </a:t>
            </a:r>
            <a:r>
              <a:rPr lang="fr-FR" b="1" dirty="0"/>
              <a:t>renforcer l’écosystème cloud-native</a:t>
            </a:r>
            <a:r>
              <a:rPr lang="fr-FR" dirty="0"/>
              <a:t> : sécurité, standards, formation, inclusion, et outils open-source pérennes.</a:t>
            </a:r>
          </a:p>
          <a:p>
            <a:pPr>
              <a:buNone/>
            </a:pPr>
            <a:endParaRPr lang="fr-FR" b="1" dirty="0"/>
          </a:p>
          <a:p>
            <a:pPr>
              <a:buNone/>
            </a:pPr>
            <a:endParaRPr lang="fr-FR" b="1" dirty="0"/>
          </a:p>
          <a:p>
            <a:pPr>
              <a:buNone/>
            </a:pPr>
            <a:r>
              <a:rPr lang="fr-FR" b="1" dirty="0"/>
              <a:t>📊 Exemple (rapport 2024, arrondi)</a:t>
            </a:r>
          </a:p>
          <a:p>
            <a:pPr>
              <a:buFont typeface="Arial" panose="020B0604020202020204" pitchFamily="34" charset="0"/>
              <a:buChar char="•"/>
            </a:pPr>
            <a:r>
              <a:rPr lang="fr-FR" dirty="0"/>
              <a:t>Revenus totaux CNCF : ~75 millions $</a:t>
            </a:r>
          </a:p>
          <a:p>
            <a:pPr>
              <a:buFont typeface="Arial" panose="020B0604020202020204" pitchFamily="34" charset="0"/>
              <a:buChar char="•"/>
            </a:pPr>
            <a:r>
              <a:rPr lang="fr-FR" dirty="0"/>
              <a:t>Dépenses principales :</a:t>
            </a:r>
          </a:p>
          <a:p>
            <a:pPr marL="742950" lvl="1" indent="-285750">
              <a:buFont typeface="Arial" panose="020B0604020202020204" pitchFamily="34" charset="0"/>
              <a:buChar char="•"/>
            </a:pPr>
            <a:r>
              <a:rPr lang="fr-FR" dirty="0"/>
              <a:t>~25 M$ pour événements</a:t>
            </a:r>
          </a:p>
          <a:p>
            <a:pPr marL="742950" lvl="1" indent="-285750">
              <a:buFont typeface="Arial" panose="020B0604020202020204" pitchFamily="34" charset="0"/>
              <a:buChar char="•"/>
            </a:pPr>
            <a:r>
              <a:rPr lang="fr-FR" dirty="0"/>
              <a:t>~20 M$ pour projets open source</a:t>
            </a:r>
          </a:p>
          <a:p>
            <a:pPr marL="742950" lvl="1" indent="-285750">
              <a:buFont typeface="Arial" panose="020B0604020202020204" pitchFamily="34" charset="0"/>
              <a:buChar char="•"/>
            </a:pPr>
            <a:r>
              <a:rPr lang="fr-FR" dirty="0"/>
              <a:t>~10 M$ pour sécurité &amp; infrastructure</a:t>
            </a:r>
          </a:p>
          <a:p>
            <a:pPr marL="742950" lvl="1" indent="-285750">
              <a:buFont typeface="Arial" panose="020B0604020202020204" pitchFamily="34" charset="0"/>
              <a:buChar char="•"/>
            </a:pPr>
            <a:r>
              <a:rPr lang="fr-FR" dirty="0"/>
              <a:t>~8 M$ pour éducation &amp; certifications</a:t>
            </a:r>
          </a:p>
          <a:p>
            <a:pPr marL="742950" lvl="1" indent="-285750">
              <a:buFont typeface="Arial" panose="020B0604020202020204" pitchFamily="34" charset="0"/>
              <a:buChar char="•"/>
            </a:pPr>
            <a:r>
              <a:rPr lang="fr-FR" dirty="0"/>
              <a:t>~5 M$ pour gouvernance</a:t>
            </a:r>
          </a:p>
          <a:p>
            <a:pPr marL="742950" lvl="1" indent="-285750">
              <a:buFont typeface="Arial" panose="020B0604020202020204" pitchFamily="34" charset="0"/>
              <a:buChar char="•"/>
            </a:pPr>
            <a:r>
              <a:rPr lang="fr-FR" dirty="0"/>
              <a:t>~7 M$ autres (marketing, inclusion, inter-fondations…)</a:t>
            </a:r>
          </a:p>
        </p:txBody>
      </p:sp>
      <p:sp>
        <p:nvSpPr>
          <p:cNvPr id="4" name="Espace réservé du numéro de diapositive 3">
            <a:extLst>
              <a:ext uri="{FF2B5EF4-FFF2-40B4-BE49-F238E27FC236}">
                <a16:creationId xmlns:a16="http://schemas.microsoft.com/office/drawing/2014/main" id="{1E400285-8FA1-7C38-EFDB-8F34FF9AB49E}"/>
              </a:ext>
            </a:extLst>
          </p:cNvPr>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257146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9D5F-F607-F86A-83BC-09B5EA55DC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6B74D9-6D63-F832-7076-C90D56D3400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93B5BE0-6CCE-B0C5-CF2A-127B4BBCBABA}"/>
              </a:ext>
            </a:extLst>
          </p:cNvPr>
          <p:cNvSpPr>
            <a:spLocks noGrp="1"/>
          </p:cNvSpPr>
          <p:nvPr>
            <p:ph type="body" idx="1"/>
          </p:nvPr>
        </p:nvSpPr>
        <p:spPr/>
        <p:txBody>
          <a:bodyPr/>
          <a:lstStyle/>
          <a:p>
            <a:r>
              <a:rPr lang="fr-FR" b="1" dirty="0"/>
              <a:t>Titre :</a:t>
            </a:r>
            <a:r>
              <a:rPr lang="fr-FR" dirty="0"/>
              <a:t> “Avant : Slim. Maintenant : Fit 💪”</a:t>
            </a:r>
            <a:br>
              <a:rPr lang="fr-FR" dirty="0"/>
            </a:br>
            <a:r>
              <a:rPr lang="fr-FR" b="1" dirty="0" err="1"/>
              <a:t>Punchline</a:t>
            </a:r>
            <a:r>
              <a:rPr lang="fr-FR" b="1" dirty="0"/>
              <a:t> :</a:t>
            </a:r>
            <a:r>
              <a:rPr lang="fr-FR" dirty="0"/>
              <a:t> </a:t>
            </a:r>
            <a:r>
              <a:rPr lang="fr-FR" i="1" dirty="0"/>
              <a:t>Le poids du muscle.</a:t>
            </a:r>
            <a:br>
              <a:rPr lang="fr-FR" dirty="0"/>
            </a:br>
            <a:r>
              <a:rPr lang="fr-FR" b="1" dirty="0"/>
              <a:t>Visuel :</a:t>
            </a:r>
            <a:r>
              <a:rPr lang="fr-FR" dirty="0"/>
              <a:t> tableau comparatif</a:t>
            </a:r>
          </a:p>
          <a:p>
            <a:r>
              <a:rPr lang="fr-FR" dirty="0" err="1"/>
              <a:t>AvantAprès</a:t>
            </a:r>
            <a:r>
              <a:rPr lang="fr-FR" dirty="0"/>
              <a:t> CNCF1 </a:t>
            </a:r>
            <a:r>
              <a:rPr lang="fr-FR" dirty="0" err="1"/>
              <a:t>Pod</a:t>
            </a:r>
            <a:r>
              <a:rPr lang="fr-FR" dirty="0"/>
              <a:t> </a:t>
            </a:r>
            <a:r>
              <a:rPr lang="fr-FR" dirty="0" err="1"/>
              <a:t>magiqueÉcosystème</a:t>
            </a:r>
            <a:r>
              <a:rPr lang="fr-FR" dirty="0"/>
              <a:t> </a:t>
            </a:r>
            <a:r>
              <a:rPr lang="fr-FR" dirty="0" err="1"/>
              <a:t>gouvernéFun</a:t>
            </a:r>
            <a:r>
              <a:rPr lang="fr-FR" dirty="0"/>
              <a:t> &amp; </a:t>
            </a:r>
            <a:r>
              <a:rPr lang="fr-FR" dirty="0" err="1"/>
              <a:t>rapideDurable</a:t>
            </a:r>
            <a:r>
              <a:rPr lang="fr-FR" dirty="0"/>
              <a:t> &amp; </a:t>
            </a:r>
            <a:r>
              <a:rPr lang="fr-FR" dirty="0" err="1"/>
              <a:t>sécuriséMoins</a:t>
            </a:r>
            <a:r>
              <a:rPr lang="fr-FR" dirty="0"/>
              <a:t> de 1000 lignes+ Open </a:t>
            </a:r>
            <a:r>
              <a:rPr lang="fr-FR" dirty="0" err="1"/>
              <a:t>Governance</a:t>
            </a:r>
            <a:r>
              <a:rPr lang="fr-FR" dirty="0"/>
              <a:t> + CI Qualité1 </a:t>
            </a:r>
            <a:r>
              <a:rPr lang="fr-FR" dirty="0" err="1"/>
              <a:t>devUne</a:t>
            </a:r>
            <a:r>
              <a:rPr lang="fr-FR" dirty="0"/>
              <a:t> communauté 🌍</a:t>
            </a:r>
          </a:p>
          <a:p>
            <a:r>
              <a:rPr lang="fr-FR" dirty="0"/>
              <a:t>🎙️ Raconte la transformation culturelle.</a:t>
            </a:r>
          </a:p>
        </p:txBody>
      </p:sp>
      <p:sp>
        <p:nvSpPr>
          <p:cNvPr id="4" name="Espace réservé du numéro de diapositive 3">
            <a:extLst>
              <a:ext uri="{FF2B5EF4-FFF2-40B4-BE49-F238E27FC236}">
                <a16:creationId xmlns:a16="http://schemas.microsoft.com/office/drawing/2014/main" id="{6EC91E84-EC50-C39D-AEFC-F266FA946FCA}"/>
              </a:ext>
            </a:extLst>
          </p:cNvPr>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624057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59BA-B572-3472-02E7-77E138DCC03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1812B7-DD57-63AF-A232-A837DE52FF0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991A032-7F3E-B4B6-F3BF-5AC060C59C30}"/>
              </a:ext>
            </a:extLst>
          </p:cNvPr>
          <p:cNvSpPr>
            <a:spLocks noGrp="1"/>
          </p:cNvSpPr>
          <p:nvPr>
            <p:ph type="body" idx="1"/>
          </p:nvPr>
        </p:nvSpPr>
        <p:spPr/>
        <p:txBody>
          <a:bodyPr/>
          <a:lstStyle/>
          <a:p>
            <a:r>
              <a:rPr lang="fr-FR" b="1" dirty="0"/>
              <a:t>Titre :</a:t>
            </a:r>
            <a:r>
              <a:rPr lang="fr-FR" dirty="0"/>
              <a:t> “Après 20 ans… j’ai enfin compris”</a:t>
            </a:r>
            <a:br>
              <a:rPr lang="fr-FR" dirty="0"/>
            </a:br>
            <a:r>
              <a:rPr lang="fr-FR" b="1" dirty="0" err="1"/>
              <a:t>Punchline</a:t>
            </a:r>
            <a:r>
              <a:rPr lang="fr-FR" b="1" dirty="0"/>
              <a:t> :</a:t>
            </a:r>
            <a:r>
              <a:rPr lang="fr-FR" dirty="0"/>
              <a:t> </a:t>
            </a:r>
            <a:r>
              <a:rPr lang="fr-FR" i="1" dirty="0"/>
              <a:t>Ce qu’est du vrai open source.</a:t>
            </a:r>
            <a:br>
              <a:rPr lang="fr-FR" dirty="0"/>
            </a:br>
            <a:r>
              <a:rPr lang="fr-FR" b="1" dirty="0"/>
              <a:t>Visuel :</a:t>
            </a:r>
            <a:r>
              <a:rPr lang="fr-FR" dirty="0"/>
              <a:t> photo de toi + citation :</a:t>
            </a:r>
          </a:p>
          <a:p>
            <a:br>
              <a:rPr lang="fr-FR" dirty="0"/>
            </a:br>
            <a:r>
              <a:rPr lang="fr-FR" dirty="0"/>
              <a:t>🎙️ partage personnel et sincère.</a:t>
            </a:r>
          </a:p>
        </p:txBody>
      </p:sp>
      <p:sp>
        <p:nvSpPr>
          <p:cNvPr id="4" name="Espace réservé du numéro de diapositive 3">
            <a:extLst>
              <a:ext uri="{FF2B5EF4-FFF2-40B4-BE49-F238E27FC236}">
                <a16:creationId xmlns:a16="http://schemas.microsoft.com/office/drawing/2014/main" id="{304C65B0-8B1E-4794-EA3F-D014709FBDE2}"/>
              </a:ext>
            </a:extLst>
          </p:cNvPr>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86480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5113-7C09-0408-1800-5521019E49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5837B31-ED35-97FA-EE81-154EC5F6981D}"/>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DB904C51-EDEC-45B3-4E00-0299024A39EB}"/>
              </a:ext>
            </a:extLst>
          </p:cNvPr>
          <p:cNvSpPr>
            <a:spLocks noGrp="1"/>
          </p:cNvSpPr>
          <p:nvPr>
            <p:ph type="body" idx="1"/>
          </p:nvPr>
        </p:nvSpPr>
        <p:spPr/>
        <p:txBody>
          <a:bodyPr/>
          <a:lstStyle/>
          <a:p>
            <a:r>
              <a:rPr lang="fr-FR" b="1" dirty="0"/>
              <a:t>Titre :</a:t>
            </a:r>
            <a:r>
              <a:rPr lang="fr-FR" dirty="0"/>
              <a:t> “Rejoignez la salle de sport </a:t>
            </a:r>
            <a:r>
              <a:rPr lang="fr-FR" dirty="0" err="1"/>
              <a:t>SlimFaas</a:t>
            </a:r>
            <a:r>
              <a:rPr lang="fr-FR" dirty="0"/>
              <a:t> 💪”</a:t>
            </a:r>
            <a:br>
              <a:rPr lang="fr-FR" dirty="0"/>
            </a:br>
            <a:r>
              <a:rPr lang="fr-FR" b="1" dirty="0" err="1"/>
              <a:t>Punchline</a:t>
            </a:r>
            <a:r>
              <a:rPr lang="fr-FR" b="1" dirty="0"/>
              <a:t> :</a:t>
            </a:r>
            <a:r>
              <a:rPr lang="fr-FR" dirty="0"/>
              <a:t> </a:t>
            </a:r>
            <a:r>
              <a:rPr lang="fr-FR" i="1" dirty="0"/>
              <a:t>Chaque jeudi à 17 h : 30 minutes </a:t>
            </a:r>
            <a:r>
              <a:rPr lang="fr-FR" i="1" dirty="0" err="1"/>
              <a:t>SlimFaas</a:t>
            </a:r>
            <a:r>
              <a:rPr lang="fr-FR" i="1" dirty="0"/>
              <a:t> !</a:t>
            </a:r>
            <a:br>
              <a:rPr lang="fr-FR" dirty="0"/>
            </a:br>
            <a:r>
              <a:rPr lang="fr-FR" b="1" dirty="0"/>
              <a:t>Visuel :</a:t>
            </a:r>
            <a:r>
              <a:rPr lang="fr-FR" dirty="0"/>
              <a:t> QR code vers </a:t>
            </a:r>
            <a:r>
              <a:rPr lang="fr-FR" dirty="0" err="1"/>
              <a:t>slimfaas.dev</a:t>
            </a:r>
            <a:r>
              <a:rPr lang="fr-FR" dirty="0"/>
              <a:t> + calendrier Google.</a:t>
            </a:r>
            <a:br>
              <a:rPr lang="fr-FR" dirty="0"/>
            </a:br>
            <a:r>
              <a:rPr lang="fr-FR" dirty="0"/>
              <a:t>🎙️ invite les devs à contribuer / tester.</a:t>
            </a:r>
          </a:p>
        </p:txBody>
      </p:sp>
      <p:sp>
        <p:nvSpPr>
          <p:cNvPr id="4" name="Espace réservé du numéro de diapositive 3">
            <a:extLst>
              <a:ext uri="{FF2B5EF4-FFF2-40B4-BE49-F238E27FC236}">
                <a16:creationId xmlns:a16="http://schemas.microsoft.com/office/drawing/2014/main" id="{B037A753-1315-F6F9-00D4-FA144F6B0DFB}"/>
              </a:ext>
            </a:extLst>
          </p:cNvPr>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2105255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A1C0-A2DA-7460-FC6A-06F373F213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9D89A24-2953-793B-9CE1-082F97DE628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E04B756-32DC-844F-F73F-F9451F08A94A}"/>
              </a:ext>
            </a:extLst>
          </p:cNvPr>
          <p:cNvSpPr>
            <a:spLocks noGrp="1"/>
          </p:cNvSpPr>
          <p:nvPr>
            <p:ph type="body" idx="1"/>
          </p:nvPr>
        </p:nvSpPr>
        <p:spPr/>
        <p:txBody>
          <a:bodyPr/>
          <a:lstStyle/>
          <a:p>
            <a:r>
              <a:rPr lang="fr-FR" b="1" dirty="0"/>
              <a:t>Titre :</a:t>
            </a:r>
            <a:r>
              <a:rPr lang="fr-FR" dirty="0"/>
              <a:t> “</a:t>
            </a:r>
            <a:r>
              <a:rPr lang="fr-FR" dirty="0" err="1"/>
              <a:t>SlimFaas</a:t>
            </a:r>
            <a:r>
              <a:rPr lang="fr-FR" dirty="0"/>
              <a:t> a pris du poids… mais que du muscle !”</a:t>
            </a:r>
            <a:br>
              <a:rPr lang="fr-FR" dirty="0"/>
            </a:br>
            <a:r>
              <a:rPr lang="fr-FR" b="1" dirty="0" err="1"/>
              <a:t>Punchline</a:t>
            </a:r>
            <a:r>
              <a:rPr lang="fr-FR" b="1" dirty="0"/>
              <a:t> :</a:t>
            </a:r>
            <a:r>
              <a:rPr lang="fr-FR" dirty="0"/>
              <a:t> </a:t>
            </a:r>
            <a:r>
              <a:rPr lang="fr-FR" i="1" dirty="0"/>
              <a:t>CNCF = rigueur + ouverture + impact.</a:t>
            </a:r>
            <a:br>
              <a:rPr lang="fr-FR" dirty="0"/>
            </a:br>
            <a:r>
              <a:rPr lang="fr-FR" b="1" dirty="0"/>
              <a:t>Visuel :</a:t>
            </a:r>
            <a:r>
              <a:rPr lang="fr-FR" dirty="0"/>
              <a:t> logo CNCF + </a:t>
            </a:r>
            <a:r>
              <a:rPr lang="fr-FR" dirty="0" err="1"/>
              <a:t>SlimFaas</a:t>
            </a:r>
            <a:r>
              <a:rPr lang="fr-FR" dirty="0"/>
              <a:t> + fond “Open Source Gym”.</a:t>
            </a:r>
            <a:br>
              <a:rPr lang="fr-FR" dirty="0"/>
            </a:br>
            <a:r>
              <a:rPr lang="fr-FR" dirty="0"/>
              <a:t>🎙️ clôture inspirante, lancement du Q/A.</a:t>
            </a:r>
          </a:p>
        </p:txBody>
      </p:sp>
      <p:sp>
        <p:nvSpPr>
          <p:cNvPr id="4" name="Espace réservé du numéro de diapositive 3">
            <a:extLst>
              <a:ext uri="{FF2B5EF4-FFF2-40B4-BE49-F238E27FC236}">
                <a16:creationId xmlns:a16="http://schemas.microsoft.com/office/drawing/2014/main" id="{011A7AC2-83F9-016D-F327-1CA634EF1ECB}"/>
              </a:ext>
            </a:extLst>
          </p:cNvPr>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1347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2B9C4-2B71-F1D7-D830-452359BEECA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C6DBD3-A4E2-A8EF-5C08-1D6842B0D93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A6F01E6-B3AE-3B89-744A-1D11B4E2D677}"/>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252A777A-30B0-D671-1CD9-48E66174E5B9}"/>
              </a:ext>
            </a:extLst>
          </p:cNvPr>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2417084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 Slide 1 – Intro : Le retour du Slim !</a:t>
            </a:r>
          </a:p>
          <a:p>
            <a:r>
              <a:rPr lang="fr-FR" b="1" dirty="0"/>
              <a:t>Titre :</a:t>
            </a:r>
            <a:r>
              <a:rPr lang="fr-FR" dirty="0"/>
              <a:t> “L’an dernier, on a perdu du poids sur </a:t>
            </a:r>
            <a:r>
              <a:rPr lang="fr-FR" dirty="0" err="1"/>
              <a:t>Kubernetes</a:t>
            </a:r>
            <a:r>
              <a:rPr lang="fr-FR" dirty="0"/>
              <a:t>”</a:t>
            </a:r>
            <a:br>
              <a:rPr lang="fr-FR" dirty="0"/>
            </a:br>
            <a:r>
              <a:rPr lang="fr-FR" b="1" dirty="0" err="1"/>
              <a:t>Punchline</a:t>
            </a:r>
            <a:r>
              <a:rPr lang="fr-FR" b="1" dirty="0"/>
              <a:t> :</a:t>
            </a:r>
            <a:r>
              <a:rPr lang="fr-FR" dirty="0"/>
              <a:t> </a:t>
            </a:r>
            <a:r>
              <a:rPr lang="fr-FR" i="1" dirty="0"/>
              <a:t>60 à 80 % d’économies en moins de 5 minutes.</a:t>
            </a:r>
            <a:br>
              <a:rPr lang="fr-FR" dirty="0"/>
            </a:br>
            <a:r>
              <a:rPr lang="fr-FR" b="1" dirty="0"/>
              <a:t>Visuel :</a:t>
            </a:r>
            <a:r>
              <a:rPr lang="fr-FR" dirty="0"/>
              <a:t> avant/après humoristique – une balance “</a:t>
            </a:r>
            <a:r>
              <a:rPr lang="fr-FR" dirty="0" err="1"/>
              <a:t>Kubernetes</a:t>
            </a:r>
            <a:r>
              <a:rPr lang="fr-FR" dirty="0"/>
              <a:t>” avec </a:t>
            </a:r>
            <a:r>
              <a:rPr lang="fr-FR" dirty="0" err="1"/>
              <a:t>SlimFaas</a:t>
            </a:r>
            <a:r>
              <a:rPr lang="fr-FR" dirty="0"/>
              <a:t> tout léger.</a:t>
            </a:r>
            <a:br>
              <a:rPr lang="fr-FR" dirty="0"/>
            </a:br>
            <a:r>
              <a:rPr lang="fr-FR" dirty="0"/>
              <a:t>🎙️ Rappelle le concept : 1 </a:t>
            </a:r>
            <a:r>
              <a:rPr lang="fr-FR" dirty="0" err="1"/>
              <a:t>pod</a:t>
            </a:r>
            <a:r>
              <a:rPr lang="fr-FR" dirty="0"/>
              <a:t>, </a:t>
            </a:r>
            <a:r>
              <a:rPr lang="fr-FR" dirty="0" err="1"/>
              <a:t>scale</a:t>
            </a:r>
            <a:r>
              <a:rPr lang="fr-FR" dirty="0"/>
              <a:t>-to-</a:t>
            </a:r>
            <a:r>
              <a:rPr lang="fr-FR" dirty="0" err="1"/>
              <a:t>zero</a:t>
            </a:r>
            <a:r>
              <a:rPr lang="fr-FR" dirty="0"/>
              <a:t>, coût minimal, simplicité extrême.</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5688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FE8CE-FCB5-3C7F-7A26-955ED5FBADA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D4123B-34E9-D429-C818-067ECA1AFAF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E096F46-3B24-BF33-10D4-FD0340FD637F}"/>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C8C95243-30DD-B1E8-CF41-EA0027C4876E}"/>
              </a:ext>
            </a:extLst>
          </p:cNvPr>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186619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214063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3345770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59</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Titre :</a:t>
            </a:r>
            <a:r>
              <a:rPr lang="fr-FR" dirty="0"/>
              <a:t> “Et depuis… on a beaucoup grandi !”</a:t>
            </a:r>
            <a:br>
              <a:rPr lang="fr-FR" dirty="0"/>
            </a:br>
            <a:r>
              <a:rPr lang="fr-FR" b="1" dirty="0" err="1"/>
              <a:t>Punchline</a:t>
            </a:r>
            <a:r>
              <a:rPr lang="fr-FR" b="1" dirty="0"/>
              <a:t> :</a:t>
            </a:r>
            <a:r>
              <a:rPr lang="fr-FR" dirty="0"/>
              <a:t> </a:t>
            </a:r>
            <a:r>
              <a:rPr lang="fr-FR" i="1" dirty="0" err="1"/>
              <a:t>SlimFaas</a:t>
            </a:r>
            <a:r>
              <a:rPr lang="fr-FR" i="1" dirty="0"/>
              <a:t> a rejoint la Cloud Native </a:t>
            </a:r>
            <a:r>
              <a:rPr lang="fr-FR" i="1" dirty="0" err="1"/>
              <a:t>Computing</a:t>
            </a:r>
            <a:r>
              <a:rPr lang="fr-FR" i="1" dirty="0"/>
              <a:t> </a:t>
            </a:r>
            <a:r>
              <a:rPr lang="fr-FR" i="1" dirty="0" err="1"/>
              <a:t>Foundation</a:t>
            </a:r>
            <a:r>
              <a:rPr lang="fr-FR" i="1" dirty="0"/>
              <a:t>.</a:t>
            </a:r>
            <a:br>
              <a:rPr lang="fr-FR" dirty="0"/>
            </a:br>
            <a:r>
              <a:rPr lang="fr-FR" b="1" dirty="0"/>
              <a:t>Visuel :</a:t>
            </a:r>
            <a:r>
              <a:rPr lang="fr-FR" dirty="0"/>
              <a:t> logo CNCF + logo Linux </a:t>
            </a:r>
            <a:r>
              <a:rPr lang="fr-FR" dirty="0" err="1"/>
              <a:t>Foundation</a:t>
            </a:r>
            <a:r>
              <a:rPr lang="fr-FR" dirty="0"/>
              <a:t> + </a:t>
            </a:r>
            <a:r>
              <a:rPr lang="fr-FR" dirty="0" err="1"/>
              <a:t>screenshot</a:t>
            </a:r>
            <a:r>
              <a:rPr lang="fr-FR" dirty="0"/>
              <a:t> du </a:t>
            </a:r>
            <a:r>
              <a:rPr lang="fr-FR" dirty="0">
                <a:hlinkClick r:id="rId3"/>
              </a:rPr>
              <a:t>Landscape CNCF</a:t>
            </a:r>
            <a:r>
              <a:rPr lang="fr-FR" dirty="0"/>
              <a:t>.</a:t>
            </a:r>
            <a:br>
              <a:rPr lang="fr-FR" dirty="0"/>
            </a:br>
            <a:r>
              <a:rPr lang="fr-FR" dirty="0"/>
              <a:t>🎙️ “Oui, </a:t>
            </a:r>
            <a:r>
              <a:rPr lang="fr-FR" dirty="0" err="1"/>
              <a:t>SlimFaas</a:t>
            </a:r>
            <a:r>
              <a:rPr lang="fr-FR" dirty="0"/>
              <a:t> fait maintenant partie de la famille CNCF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291548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1D819-64F3-47CE-4CB2-FABD58AD8A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651288-213C-E43A-2BC8-9C75DE5CC94D}"/>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B6CF141-491F-C183-934A-ABF86B4BF002}"/>
              </a:ext>
            </a:extLst>
          </p:cNvPr>
          <p:cNvSpPr>
            <a:spLocks noGrp="1"/>
          </p:cNvSpPr>
          <p:nvPr>
            <p:ph type="body" idx="1"/>
          </p:nvPr>
        </p:nvSpPr>
        <p:spPr/>
        <p:txBody>
          <a:bodyPr/>
          <a:lstStyle/>
          <a:p>
            <a:r>
              <a:rPr lang="fr-FR" dirty="0"/>
              <a:t>La </a:t>
            </a:r>
            <a:r>
              <a:rPr lang="fr-FR" b="1" dirty="0"/>
              <a:t>définition de “open source”</a:t>
            </a:r>
            <a:r>
              <a:rPr lang="fr-FR" dirty="0"/>
              <a:t> (ou “code source ouvert”) désigne un </a:t>
            </a:r>
            <a:r>
              <a:rPr lang="fr-FR" b="1" dirty="0"/>
              <a:t>logiciel dont le code source est librement accessible, modifiable et redistribuable</a:t>
            </a:r>
            <a:r>
              <a:rPr lang="fr-FR" dirty="0"/>
              <a:t> par tout le monde, sous certaines conditions précisées par une licence.</a:t>
            </a:r>
          </a:p>
          <a:p>
            <a:r>
              <a:rPr lang="fr-FR" dirty="0"/>
              <a:t>👉 En détail :</a:t>
            </a:r>
          </a:p>
          <a:p>
            <a:r>
              <a:rPr lang="fr-FR" b="1" dirty="0"/>
              <a:t>Code source accessible</a:t>
            </a:r>
            <a:r>
              <a:rPr lang="fr-FR" dirty="0"/>
              <a:t> : chacun peut lire le code du logiciel.</a:t>
            </a:r>
          </a:p>
          <a:p>
            <a:r>
              <a:rPr lang="fr-FR" b="1" dirty="0"/>
              <a:t>Libre modification</a:t>
            </a:r>
            <a:r>
              <a:rPr lang="fr-FR" dirty="0"/>
              <a:t> : chacun peut modifier ce code pour l’adapter à ses besoins.</a:t>
            </a:r>
          </a:p>
          <a:p>
            <a:r>
              <a:rPr lang="fr-FR" b="1" dirty="0"/>
              <a:t>Redistribution autorisée</a:t>
            </a:r>
            <a:r>
              <a:rPr lang="fr-FR" dirty="0"/>
              <a:t> : chacun peut redistribuer le logiciel original ou modifié.</a:t>
            </a:r>
          </a:p>
          <a:p>
            <a:r>
              <a:rPr lang="fr-FR" b="1" dirty="0"/>
              <a:t>Licence ouverte</a:t>
            </a:r>
            <a:r>
              <a:rPr lang="fr-FR" dirty="0"/>
              <a:t> : une licence open source (comme MIT, Apache 2.0, GPL, etc.) précise les droits et obligations, par exemple l’obligation ou non de partager les modifications.</a:t>
            </a:r>
          </a:p>
          <a:p>
            <a:r>
              <a:rPr lang="fr-FR" dirty="0"/>
              <a:t>📘 Selon l’</a:t>
            </a:r>
            <a:r>
              <a:rPr lang="fr-FR" b="1" dirty="0"/>
              <a:t>Open Source Initiative (OSI)</a:t>
            </a:r>
            <a:r>
              <a:rPr lang="fr-FR" dirty="0"/>
              <a:t>, un logiciel open source doit respecter </a:t>
            </a:r>
            <a:r>
              <a:rPr lang="fr-FR" b="1" dirty="0"/>
              <a:t>10 principes</a:t>
            </a:r>
            <a:r>
              <a:rPr lang="fr-FR" dirty="0"/>
              <a:t>, dont :</a:t>
            </a:r>
          </a:p>
          <a:p>
            <a:r>
              <a:rPr lang="fr-FR" dirty="0"/>
              <a:t>Libre redistribution</a:t>
            </a:r>
          </a:p>
          <a:p>
            <a:r>
              <a:rPr lang="fr-FR" dirty="0"/>
              <a:t>Accès au code source</a:t>
            </a:r>
          </a:p>
          <a:p>
            <a:r>
              <a:rPr lang="fr-FR" dirty="0"/>
              <a:t>Travaux dérivés autorisés</a:t>
            </a:r>
          </a:p>
          <a:p>
            <a:r>
              <a:rPr lang="fr-FR" dirty="0"/>
              <a:t>Intégrité du code source de l’auteur</a:t>
            </a:r>
          </a:p>
          <a:p>
            <a:r>
              <a:rPr lang="fr-FR" dirty="0"/>
              <a:t>Absence de discrimination envers des personnes ou des domaines d’activité</a:t>
            </a:r>
          </a:p>
          <a:p>
            <a:r>
              <a:rPr lang="fr-FR" dirty="0"/>
              <a:t>Distribution de la licence sans restriction</a:t>
            </a:r>
          </a:p>
          <a:p>
            <a:r>
              <a:rPr lang="fr-FR" dirty="0"/>
              <a:t>En résumé :</a:t>
            </a:r>
          </a:p>
          <a:p>
            <a:r>
              <a:rPr lang="fr-FR" dirty="0"/>
              <a:t>Un logiciel open source est un logiciel dont le code est ouvert à tous, permettant la transparence, la collaboration et l’innovation collective.</a:t>
            </a:r>
          </a:p>
        </p:txBody>
      </p:sp>
      <p:sp>
        <p:nvSpPr>
          <p:cNvPr id="4" name="Espace réservé du numéro de diapositive 3">
            <a:extLst>
              <a:ext uri="{FF2B5EF4-FFF2-40B4-BE49-F238E27FC236}">
                <a16:creationId xmlns:a16="http://schemas.microsoft.com/office/drawing/2014/main" id="{2A704853-0234-FBEA-7620-BC67B27BB7BD}"/>
              </a:ext>
            </a:extLst>
          </p:cNvPr>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326044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E62B-C307-3B92-2A19-852DD5472B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A00320C-0BC6-C206-6320-0586C2FFEF0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7A28C1C7-CC2E-B434-8188-17CA0E4FFCB7}"/>
              </a:ext>
            </a:extLst>
          </p:cNvPr>
          <p:cNvSpPr>
            <a:spLocks noGrp="1"/>
          </p:cNvSpPr>
          <p:nvPr>
            <p:ph type="body" idx="1"/>
          </p:nvPr>
        </p:nvSpPr>
        <p:spPr/>
        <p:txBody>
          <a:bodyPr/>
          <a:lstStyle/>
          <a:p>
            <a:r>
              <a:rPr lang="fr-FR" dirty="0"/>
              <a:t>Peux tu me faire un tableau comparatif entre les licences?</a:t>
            </a:r>
          </a:p>
          <a:p>
            <a:r>
              <a:rPr lang="fr-FR" b="1" dirty="0" err="1"/>
              <a:t>ChatGPT</a:t>
            </a:r>
            <a:r>
              <a:rPr lang="fr-FR" b="1" dirty="0"/>
              <a:t> a dit :</a:t>
            </a:r>
          </a:p>
          <a:p>
            <a:r>
              <a:rPr lang="fr-FR" dirty="0"/>
              <a:t>Bien sûr 👍 — mais pour que ce soit pertinent, peux-tu préciser :</a:t>
            </a:r>
            <a:br>
              <a:rPr lang="fr-FR" dirty="0"/>
            </a:br>
            <a:r>
              <a:rPr lang="fr-FR" dirty="0"/>
              <a:t>👉 </a:t>
            </a:r>
            <a:r>
              <a:rPr lang="fr-FR" b="1" dirty="0"/>
              <a:t>quelles licences</a:t>
            </a:r>
            <a:r>
              <a:rPr lang="fr-FR" dirty="0"/>
              <a:t> tu veux comparer ?</a:t>
            </a:r>
          </a:p>
          <a:p>
            <a:r>
              <a:rPr lang="fr-FR" dirty="0"/>
              <a:t>Par exemple :</a:t>
            </a:r>
          </a:p>
          <a:p>
            <a:r>
              <a:rPr lang="fr-FR" dirty="0"/>
              <a:t>Licences </a:t>
            </a:r>
            <a:r>
              <a:rPr lang="fr-FR" b="1" dirty="0"/>
              <a:t>open source</a:t>
            </a:r>
            <a:r>
              <a:rPr lang="fr-FR" dirty="0"/>
              <a:t> (MIT, Apache 2.0, GPLv3, BSD, etc.) ?</a:t>
            </a:r>
          </a:p>
          <a:p>
            <a:r>
              <a:rPr lang="fr-FR" dirty="0"/>
              <a:t>Licences </a:t>
            </a:r>
            <a:r>
              <a:rPr lang="fr-FR" b="1" dirty="0"/>
              <a:t>commerciales / propriétaires</a:t>
            </a:r>
            <a:r>
              <a:rPr lang="fr-FR" dirty="0"/>
              <a:t> ?</a:t>
            </a:r>
          </a:p>
          <a:p>
            <a:r>
              <a:rPr lang="fr-FR" dirty="0"/>
              <a:t>Ou des </a:t>
            </a:r>
            <a:r>
              <a:rPr lang="fr-FR" b="1" dirty="0"/>
              <a:t>licences spécifiques à un domaine</a:t>
            </a:r>
            <a:r>
              <a:rPr lang="fr-FR" dirty="0"/>
              <a:t> (ex. AzureML, </a:t>
            </a:r>
            <a:r>
              <a:rPr lang="fr-FR" dirty="0" err="1"/>
              <a:t>Hugging</a:t>
            </a:r>
            <a:r>
              <a:rPr lang="fr-FR" dirty="0"/>
              <a:t> Face, Docker Hub, etc.) ?</a:t>
            </a:r>
          </a:p>
          <a:p>
            <a:r>
              <a:rPr lang="fr-FR" dirty="0"/>
              <a:t>Dès que tu me précises la liste (par ex. “MIT, Apache 2.0 et GPLv3”), je te fais un tableau clair et complet avec :</a:t>
            </a:r>
          </a:p>
          <a:p>
            <a:r>
              <a:rPr lang="fr-FR" dirty="0"/>
              <a:t>droits accordés,</a:t>
            </a:r>
          </a:p>
          <a:p>
            <a:r>
              <a:rPr lang="fr-FR" dirty="0"/>
              <a:t>restrictions,</a:t>
            </a:r>
          </a:p>
          <a:p>
            <a:r>
              <a:rPr lang="fr-FR" dirty="0"/>
              <a:t>compatibilité,</a:t>
            </a:r>
          </a:p>
          <a:p>
            <a:r>
              <a:rPr lang="fr-FR" dirty="0"/>
              <a:t>obligations,</a:t>
            </a:r>
          </a:p>
          <a:p>
            <a:r>
              <a:rPr lang="fr-FR" dirty="0"/>
              <a:t>et cas d’usage typiques.</a:t>
            </a:r>
          </a:p>
          <a:p>
            <a:r>
              <a:rPr lang="fr-FR" b="1" dirty="0"/>
              <a:t>Vous avez dit :</a:t>
            </a:r>
          </a:p>
          <a:p>
            <a:r>
              <a:rPr lang="fr-FR" dirty="0" err="1"/>
              <a:t>Ouu</a:t>
            </a:r>
            <a:r>
              <a:rPr lang="fr-FR" dirty="0"/>
              <a:t> open source</a:t>
            </a:r>
          </a:p>
          <a:p>
            <a:r>
              <a:rPr lang="fr-FR" b="1" dirty="0" err="1"/>
              <a:t>ChatGPT</a:t>
            </a:r>
            <a:r>
              <a:rPr lang="fr-FR" b="1" dirty="0"/>
              <a:t> a dit :</a:t>
            </a:r>
          </a:p>
          <a:p>
            <a:r>
              <a:rPr lang="fr-FR" dirty="0"/>
              <a:t>Parfait 👌 voici un </a:t>
            </a:r>
            <a:r>
              <a:rPr lang="fr-FR" b="1" dirty="0"/>
              <a:t>tableau comparatif clair des principales licences open source</a:t>
            </a:r>
            <a:r>
              <a:rPr lang="fr-FR" dirty="0"/>
              <a:t> les plus utilisées :</a:t>
            </a:r>
          </a:p>
          <a:p>
            <a:r>
              <a:rPr lang="fr-FR" b="1" dirty="0" err="1"/>
              <a:t>LicenceLiberté</a:t>
            </a:r>
            <a:r>
              <a:rPr lang="fr-FR" b="1" dirty="0"/>
              <a:t> d’usage </a:t>
            </a:r>
            <a:r>
              <a:rPr lang="fr-FR" b="1" dirty="0" err="1"/>
              <a:t>commercialModification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logiciels </a:t>
            </a:r>
            <a:r>
              <a:rPr lang="fr-FR" b="1" dirty="0" err="1"/>
              <a:t>propriétairesCopyleft</a:t>
            </a:r>
            <a:r>
              <a:rPr lang="fr-FR" b="1" dirty="0"/>
              <a:t> (partage du code dérivé)Cas d’usage </a:t>
            </a:r>
            <a:r>
              <a:rPr lang="fr-FR" b="1" dirty="0" err="1"/>
              <a:t>typiquesMIT</a:t>
            </a:r>
            <a:r>
              <a:rPr lang="fr-FR" dirty="0"/>
              <a:t>✅ Oui✅ Oui✅ Oui✅ Oui (mention du copyright et de la licence)✅ Très compatible❌ Non (permissive)Bibliothèques, </a:t>
            </a:r>
            <a:r>
              <a:rPr lang="fr-FR" dirty="0" err="1"/>
              <a:t>frameworks</a:t>
            </a:r>
            <a:r>
              <a:rPr lang="fr-FR" dirty="0"/>
              <a:t>, SDK (ex. </a:t>
            </a:r>
            <a:r>
              <a:rPr lang="fr-FR" dirty="0" err="1"/>
              <a:t>React</a:t>
            </a:r>
            <a:r>
              <a:rPr lang="fr-FR" dirty="0"/>
              <a:t>, jQuery)</a:t>
            </a:r>
            <a:r>
              <a:rPr lang="fr-FR" b="1" dirty="0"/>
              <a:t>Apache 2.0</a:t>
            </a:r>
            <a:r>
              <a:rPr lang="fr-FR" dirty="0"/>
              <a:t>✅ Oui✅ Oui✅ Oui✅ Oui + mention des modifications✅ Compatible (sauf avec GPLv2 non modifiée)❌ Non (permissive)Logiciels d’entreprise, SDK, API (ex. Kubernetes, </a:t>
            </a:r>
            <a:r>
              <a:rPr lang="fr-FR" dirty="0" err="1"/>
              <a:t>TensorFlow</a:t>
            </a:r>
            <a:r>
              <a:rPr lang="fr-FR" dirty="0"/>
              <a:t>)</a:t>
            </a:r>
            <a:r>
              <a:rPr lang="fr-FR" b="1" dirty="0"/>
              <a:t>BSD 2-Clause / 3-Clause</a:t>
            </a:r>
            <a:r>
              <a:rPr lang="fr-FR" dirty="0"/>
              <a:t>✅ Oui✅ Oui✅ Oui✅ Oui✅ Très compatible❌ Non (permissive)Systèmes Unix, bibliothèques systèmes</a:t>
            </a:r>
            <a:r>
              <a:rPr lang="fr-FR" b="1" dirty="0"/>
              <a:t>GPLv3</a:t>
            </a:r>
            <a:r>
              <a:rPr lang="fr-FR" dirty="0"/>
              <a:t>✅ Oui✅ Oui✅ Oui, mais le code dérivé doit rester GPL✅ Oui❌ Non (incompatible avec code propriétaire)✅ Oui (copyleft fort)Logiciels communautaires (ex. GNU, GIMP)</a:t>
            </a:r>
            <a:r>
              <a:rPr lang="fr-FR" b="1" dirty="0"/>
              <a:t>LGPLv3</a:t>
            </a:r>
            <a:r>
              <a:rPr lang="fr-FR" dirty="0"/>
              <a:t>✅ Oui✅ Oui✅ Oui (bibliothèques liées dynamiquement seulement)✅ Oui⚠️ Partielle (si liaison dynamique OK)⚠️ Copyleft limité (</a:t>
            </a:r>
            <a:r>
              <a:rPr lang="fr-FR" dirty="0" err="1"/>
              <a:t>weak</a:t>
            </a:r>
            <a:r>
              <a:rPr lang="fr-FR" dirty="0"/>
              <a:t>)Bibliothèques partagées (ex. </a:t>
            </a:r>
            <a:r>
              <a:rPr lang="fr-FR" dirty="0" err="1"/>
              <a:t>FFmpeg</a:t>
            </a:r>
            <a:r>
              <a:rPr lang="fr-FR" dirty="0"/>
              <a:t>, GTK)</a:t>
            </a:r>
            <a:r>
              <a:rPr lang="fr-FR" b="1" dirty="0"/>
              <a:t>MPL 2.0</a:t>
            </a:r>
            <a:r>
              <a:rPr lang="fr-FR" dirty="0"/>
              <a:t>✅ Oui✅ Oui✅ Oui (fichiers modifiés sous MPL)✅ Oui✅ Oui (si bien isolé)⚠️ Copyleft par </a:t>
            </a:r>
            <a:r>
              <a:rPr lang="fr-FR" dirty="0" err="1"/>
              <a:t>fichierLogiciels</a:t>
            </a:r>
            <a:r>
              <a:rPr lang="fr-FR" dirty="0"/>
              <a:t> hybrides (ex. Firefox, Thunderbird)</a:t>
            </a:r>
            <a:r>
              <a:rPr lang="fr-FR" b="1" dirty="0"/>
              <a:t>EPL 2.0</a:t>
            </a:r>
            <a:r>
              <a:rPr lang="fr-FR" dirty="0"/>
              <a:t>✅ Oui✅ Oui✅ Oui (sous EPL ou compatible)✅ Oui✅ Compatible (avec GPLv2+ et Apache 2.0)⚠️ Copyleft </a:t>
            </a:r>
            <a:r>
              <a:rPr lang="fr-FR" dirty="0" err="1"/>
              <a:t>faibleProjets</a:t>
            </a:r>
            <a:r>
              <a:rPr lang="fr-FR" dirty="0"/>
              <a:t> Eclipse, outils Java d’</a:t>
            </a:r>
            <a:r>
              <a:rPr lang="fr-FR" dirty="0" err="1"/>
              <a:t>entreprise</a:t>
            </a:r>
            <a:r>
              <a:rPr lang="fr-FR" b="1" dirty="0" err="1"/>
              <a:t>CC</a:t>
            </a:r>
            <a:r>
              <a:rPr lang="fr-FR" b="1" dirty="0"/>
              <a:t>-BY 4.0</a:t>
            </a:r>
            <a:r>
              <a:rPr lang="fr-FR" dirty="0"/>
              <a:t> </a:t>
            </a:r>
            <a:r>
              <a:rPr lang="fr-FR" i="1" dirty="0"/>
              <a:t>(pas pour le code mais pour contenu)</a:t>
            </a:r>
            <a:r>
              <a:rPr lang="fr-FR" dirty="0"/>
              <a:t>✅ Oui✅ Oui✅ Oui✅ Oui (attribution obligatoire)✅ Oui❌ Non (pas de copyleft)Documentation, </a:t>
            </a:r>
            <a:r>
              <a:rPr lang="fr-FR" dirty="0" err="1"/>
              <a:t>datasets</a:t>
            </a:r>
            <a:r>
              <a:rPr lang="fr-FR" dirty="0"/>
              <a:t>, contenu éducatif</a:t>
            </a:r>
          </a:p>
          <a:p>
            <a:br>
              <a:rPr lang="fr-FR" dirty="0"/>
            </a:br>
            <a:endParaRPr lang="fr-FR" dirty="0"/>
          </a:p>
          <a:p>
            <a:r>
              <a:rPr lang="fr-FR" b="1" dirty="0"/>
              <a:t>🔍 En résumé :</a:t>
            </a:r>
          </a:p>
          <a:p>
            <a:r>
              <a:rPr lang="fr-FR" dirty="0"/>
              <a:t>🟢 </a:t>
            </a:r>
            <a:r>
              <a:rPr lang="fr-FR" b="1" dirty="0"/>
              <a:t>MIT / Apache 2.0 / BSD</a:t>
            </a:r>
            <a:r>
              <a:rPr lang="fr-FR" dirty="0"/>
              <a:t> → licences </a:t>
            </a:r>
            <a:r>
              <a:rPr lang="fr-FR" b="1" dirty="0"/>
              <a:t>permissives</a:t>
            </a:r>
            <a:r>
              <a:rPr lang="fr-FR" dirty="0"/>
              <a:t> : tu peux tout faire (y compris commercialement), tant que tu cites l’auteur.</a:t>
            </a:r>
          </a:p>
          <a:p>
            <a:r>
              <a:rPr lang="fr-FR" dirty="0"/>
              <a:t>🟡 </a:t>
            </a:r>
            <a:r>
              <a:rPr lang="fr-FR" b="1" dirty="0"/>
              <a:t>MPL / LGPL / EPL</a:t>
            </a:r>
            <a:r>
              <a:rPr lang="fr-FR" dirty="0"/>
              <a:t> → licences </a:t>
            </a:r>
            <a:r>
              <a:rPr lang="fr-FR" b="1" dirty="0"/>
              <a:t>copyleft modéré</a:t>
            </a:r>
            <a:r>
              <a:rPr lang="fr-FR" dirty="0"/>
              <a:t> : tu dois partager les changements sur les parties modifiées.</a:t>
            </a:r>
          </a:p>
          <a:p>
            <a:r>
              <a:rPr lang="fr-FR" dirty="0"/>
              <a:t>🔴 </a:t>
            </a:r>
            <a:r>
              <a:rPr lang="fr-FR" b="1" dirty="0"/>
              <a:t>GPL</a:t>
            </a:r>
            <a:r>
              <a:rPr lang="fr-FR" dirty="0"/>
              <a:t> → licence </a:t>
            </a:r>
            <a:r>
              <a:rPr lang="fr-FR" b="1" dirty="0"/>
              <a:t>copyleft fort</a:t>
            </a:r>
            <a:r>
              <a:rPr lang="fr-FR" dirty="0"/>
              <a:t> : tout dérivé doit rester open source sous GPL.</a:t>
            </a:r>
          </a:p>
          <a:p>
            <a:r>
              <a:rPr lang="fr-FR" dirty="0"/>
              <a:t>📘 </a:t>
            </a:r>
            <a:r>
              <a:rPr lang="fr-FR" b="1" dirty="0"/>
              <a:t>CC-BY</a:t>
            </a:r>
            <a:r>
              <a:rPr lang="fr-FR" dirty="0"/>
              <a:t> → pour </a:t>
            </a:r>
            <a:r>
              <a:rPr lang="fr-FR" b="1" dirty="0"/>
              <a:t>contenus non-code</a:t>
            </a:r>
            <a:r>
              <a:rPr lang="fr-FR" dirty="0"/>
              <a:t> (ex. doc, jeux de données).</a:t>
            </a:r>
          </a:p>
          <a:p>
            <a:br>
              <a:rPr lang="fr-FR" dirty="0"/>
            </a:br>
            <a:endParaRPr lang="fr-FR" dirty="0"/>
          </a:p>
          <a:p>
            <a:r>
              <a:rPr lang="fr-FR" dirty="0"/>
              <a:t>Souhaites-tu que je t’en fasse une </a:t>
            </a:r>
            <a:r>
              <a:rPr lang="fr-FR" b="1" dirty="0"/>
              <a:t>version téléchargeable en </a:t>
            </a:r>
            <a:r>
              <a:rPr lang="fr-FR" b="1" dirty="0" err="1"/>
              <a:t>Markdown</a:t>
            </a:r>
            <a:r>
              <a:rPr lang="fr-FR" dirty="0"/>
              <a:t> (pour ton repo GitHub par exemple) ?</a:t>
            </a:r>
          </a:p>
          <a:p>
            <a:r>
              <a:rPr lang="fr-FR" b="1" dirty="0"/>
              <a:t>Vous avez dit :</a:t>
            </a:r>
          </a:p>
          <a:p>
            <a:r>
              <a:rPr lang="fr-FR" dirty="0"/>
              <a:t>Avec apachev2 ce </a:t>
            </a:r>
            <a:r>
              <a:rPr lang="fr-FR" dirty="0" err="1"/>
              <a:t>nest</a:t>
            </a:r>
            <a:r>
              <a:rPr lang="fr-FR" dirty="0"/>
              <a:t> pas oblige que les modification reste open </a:t>
            </a:r>
            <a:r>
              <a:rPr lang="fr-FR" dirty="0" err="1"/>
              <a:t>sourcz</a:t>
            </a:r>
            <a:r>
              <a:rPr lang="fr-FR" dirty="0"/>
              <a:t>?</a:t>
            </a:r>
          </a:p>
          <a:p>
            <a:r>
              <a:rPr lang="fr-FR" b="1" dirty="0" err="1"/>
              <a:t>ChatGPT</a:t>
            </a:r>
            <a:r>
              <a:rPr lang="fr-FR" b="1" dirty="0"/>
              <a:t> a dit :</a:t>
            </a:r>
          </a:p>
          <a:p>
            <a:r>
              <a:rPr lang="fr-FR" dirty="0"/>
              <a:t>Excellente question 👏</a:t>
            </a:r>
            <a:br>
              <a:rPr lang="fr-FR" dirty="0"/>
            </a:br>
            <a:r>
              <a:rPr lang="fr-FR" dirty="0"/>
              <a:t>Et tu as </a:t>
            </a:r>
            <a:r>
              <a:rPr lang="fr-FR" b="1" dirty="0"/>
              <a:t>tout à fait raison de la poser</a:t>
            </a:r>
            <a:r>
              <a:rPr lang="fr-FR" dirty="0"/>
              <a:t>, car c’est </a:t>
            </a:r>
            <a:r>
              <a:rPr lang="fr-FR" b="1" dirty="0"/>
              <a:t>une confusion fréquente</a:t>
            </a:r>
            <a:r>
              <a:rPr lang="fr-FR" dirty="0"/>
              <a:t> entre les licences </a:t>
            </a:r>
            <a:r>
              <a:rPr lang="fr-FR" b="1" dirty="0"/>
              <a:t>Apache 2.0</a:t>
            </a:r>
            <a:r>
              <a:rPr lang="fr-FR" dirty="0"/>
              <a:t> et les licences de type </a:t>
            </a:r>
            <a:r>
              <a:rPr lang="fr-FR" b="1" dirty="0"/>
              <a:t>GPL</a:t>
            </a:r>
            <a:r>
              <a:rPr lang="fr-FR" dirty="0"/>
              <a:t>.</a:t>
            </a:r>
          </a:p>
          <a:p>
            <a:r>
              <a:rPr lang="fr-FR" dirty="0"/>
              <a:t>👉 </a:t>
            </a:r>
            <a:r>
              <a:rPr lang="fr-FR" b="1" dirty="0"/>
              <a:t>Réponse courte :</a:t>
            </a:r>
            <a:br>
              <a:rPr lang="fr-FR" dirty="0"/>
            </a:br>
            <a:r>
              <a:rPr lang="fr-FR" dirty="0"/>
              <a:t>Non. Avec </a:t>
            </a:r>
            <a:r>
              <a:rPr lang="fr-FR" b="1" dirty="0"/>
              <a:t>Apache License 2.0</a:t>
            </a:r>
            <a:r>
              <a:rPr lang="fr-FR" dirty="0"/>
              <a:t>, </a:t>
            </a:r>
            <a:r>
              <a:rPr lang="fr-FR" b="1" dirty="0"/>
              <a:t>tu n’as aucune obligation</a:t>
            </a:r>
            <a:r>
              <a:rPr lang="fr-FR" dirty="0"/>
              <a:t> de rendre </a:t>
            </a:r>
            <a:r>
              <a:rPr lang="fr-FR" b="1" dirty="0"/>
              <a:t>publiques ni open source</a:t>
            </a:r>
            <a:r>
              <a:rPr lang="fr-FR" dirty="0"/>
              <a:t> tes modifications.</a:t>
            </a:r>
          </a:p>
          <a:p>
            <a:br>
              <a:rPr lang="fr-FR" dirty="0"/>
            </a:br>
            <a:endParaRPr lang="fr-FR" dirty="0"/>
          </a:p>
          <a:p>
            <a:r>
              <a:rPr lang="fr-FR" b="1" dirty="0"/>
              <a:t>🔍 Détails :</a:t>
            </a:r>
          </a:p>
          <a:p>
            <a:r>
              <a:rPr lang="fr-FR" b="1" dirty="0" err="1"/>
              <a:t>AspectApache</a:t>
            </a:r>
            <a:r>
              <a:rPr lang="fr-FR" b="1" dirty="0"/>
              <a:t> 2.0GPLv3Tu peux modifier le code ?</a:t>
            </a:r>
            <a:r>
              <a:rPr lang="fr-FR" dirty="0"/>
              <a:t>✅ Oui✅ </a:t>
            </a:r>
            <a:r>
              <a:rPr lang="fr-FR" dirty="0" err="1"/>
              <a:t>Oui</a:t>
            </a:r>
            <a:r>
              <a:rPr lang="fr-FR" b="1" dirty="0" err="1"/>
              <a:t>Tu</a:t>
            </a:r>
            <a:r>
              <a:rPr lang="fr-FR" b="1" dirty="0"/>
              <a:t> dois partager tes modifications ?</a:t>
            </a:r>
            <a:r>
              <a:rPr lang="fr-FR" dirty="0"/>
              <a:t>❌ Non (tu peux les garder privées ou les rendre propriétaires)✅ Oui (copyleft fort)</a:t>
            </a:r>
            <a:r>
              <a:rPr lang="fr-FR" b="1" dirty="0"/>
              <a:t>Tu dois mentionner les changements ?</a:t>
            </a:r>
            <a:r>
              <a:rPr lang="fr-FR" dirty="0"/>
              <a:t>✅ Oui, si tu redistribues le code modifié (indiquer que tu as modifié et la date)✅ </a:t>
            </a:r>
            <a:r>
              <a:rPr lang="fr-FR" dirty="0" err="1"/>
              <a:t>Oui</a:t>
            </a:r>
            <a:r>
              <a:rPr lang="fr-FR" b="1" dirty="0" err="1"/>
              <a:t>Tu</a:t>
            </a:r>
            <a:r>
              <a:rPr lang="fr-FR" b="1" dirty="0"/>
              <a:t> peux redistribuer sous licence propriétaire ?</a:t>
            </a:r>
            <a:r>
              <a:rPr lang="fr-FR" dirty="0"/>
              <a:t>✅ Oui❌ </a:t>
            </a:r>
            <a:r>
              <a:rPr lang="fr-FR" dirty="0" err="1"/>
              <a:t>Non</a:t>
            </a:r>
            <a:r>
              <a:rPr lang="fr-FR" b="1" dirty="0" err="1"/>
              <a:t>Tu</a:t>
            </a:r>
            <a:r>
              <a:rPr lang="fr-FR" b="1" dirty="0"/>
              <a:t> dois inclure la licence d’origine ?</a:t>
            </a:r>
            <a:r>
              <a:rPr lang="fr-FR" dirty="0"/>
              <a:t>✅ Oui, tu dois garder le texte de la licence Apache 2.0 dans ton code✅ Oui (GPL aussi l’impose)</a:t>
            </a:r>
            <a:r>
              <a:rPr lang="fr-FR" b="1" dirty="0"/>
              <a:t>Tu dois fournir le code source ?</a:t>
            </a:r>
            <a:r>
              <a:rPr lang="fr-FR" dirty="0"/>
              <a:t>❌ Non (sauf si tu le veux)✅ Oui</a:t>
            </a:r>
          </a:p>
          <a:p>
            <a:br>
              <a:rPr lang="fr-FR" dirty="0"/>
            </a:br>
            <a:endParaRPr lang="fr-FR" dirty="0"/>
          </a:p>
          <a:p>
            <a:r>
              <a:rPr lang="fr-FR" b="1" dirty="0"/>
              <a:t>🧩 En résumé :</a:t>
            </a:r>
          </a:p>
          <a:p>
            <a:r>
              <a:rPr lang="fr-FR" dirty="0"/>
              <a:t>Apache 2.0 = </a:t>
            </a:r>
            <a:r>
              <a:rPr lang="fr-FR" b="1" dirty="0"/>
              <a:t>permissive licence</a:t>
            </a:r>
            <a:endParaRPr lang="fr-FR" dirty="0"/>
          </a:p>
          <a:p>
            <a:pPr lvl="1"/>
            <a:r>
              <a:rPr lang="fr-FR" dirty="0"/>
              <a:t>✅ Tu peux l’utiliser dans du code propriétaire.</a:t>
            </a:r>
          </a:p>
          <a:p>
            <a:pPr lvl="1"/>
            <a:r>
              <a:rPr lang="fr-FR" dirty="0"/>
              <a:t>✅ Tu peux garder tes modifications privées.</a:t>
            </a:r>
          </a:p>
          <a:p>
            <a:pPr lvl="1"/>
            <a:r>
              <a:rPr lang="fr-FR" dirty="0"/>
              <a:t>⚠️ Mais tu dois </a:t>
            </a:r>
            <a:r>
              <a:rPr lang="fr-FR" b="1" dirty="0"/>
              <a:t>conserver la notice de licence</a:t>
            </a:r>
            <a:r>
              <a:rPr lang="fr-FR" dirty="0"/>
              <a:t> et </a:t>
            </a:r>
            <a:r>
              <a:rPr lang="fr-FR" b="1" dirty="0"/>
              <a:t>indiquer les modifications</a:t>
            </a:r>
            <a:r>
              <a:rPr lang="fr-FR" dirty="0"/>
              <a:t> si tu redistribues.</a:t>
            </a:r>
          </a:p>
          <a:p>
            <a:r>
              <a:rPr lang="fr-FR" dirty="0"/>
              <a:t>GPL = </a:t>
            </a:r>
            <a:r>
              <a:rPr lang="fr-FR" b="1" dirty="0"/>
              <a:t>copyleft licence</a:t>
            </a:r>
            <a:endParaRPr lang="fr-FR" dirty="0"/>
          </a:p>
          <a:p>
            <a:pPr lvl="1"/>
            <a:r>
              <a:rPr lang="fr-FR" dirty="0"/>
              <a:t>🔒 Tu dois publier ton code source dérivé sous la même licence.</a:t>
            </a:r>
          </a:p>
          <a:p>
            <a:pPr lvl="1"/>
            <a:r>
              <a:rPr lang="fr-FR" dirty="0"/>
              <a:t>💬 Tu ne peux pas l’intégrer dans du code propriétaire sans libérer l’ensemble.</a:t>
            </a:r>
          </a:p>
          <a:p>
            <a:br>
              <a:rPr lang="fr-FR" dirty="0"/>
            </a:br>
            <a:endParaRPr lang="fr-FR" dirty="0"/>
          </a:p>
          <a:p>
            <a:r>
              <a:rPr lang="fr-FR" dirty="0"/>
              <a:t>Souhaites-tu que je t’ajoute une </a:t>
            </a:r>
            <a:r>
              <a:rPr lang="fr-FR" b="1" dirty="0"/>
              <a:t>colonne “Obligation de publication du code modifié”</a:t>
            </a:r>
            <a:r>
              <a:rPr lang="fr-FR" dirty="0"/>
              <a:t> dans le tableau comparatif précédent ?</a:t>
            </a:r>
            <a:br>
              <a:rPr lang="fr-FR" dirty="0"/>
            </a:br>
            <a:r>
              <a:rPr lang="fr-FR" dirty="0"/>
              <a:t>Ça le rendrait encore plus clair.</a:t>
            </a:r>
          </a:p>
          <a:p>
            <a:r>
              <a:rPr lang="fr-FR" b="1" dirty="0"/>
              <a:t>Vous avez dit :</a:t>
            </a:r>
          </a:p>
          <a:p>
            <a:r>
              <a:rPr lang="fr-FR" dirty="0"/>
              <a:t>Oui</a:t>
            </a:r>
          </a:p>
          <a:p>
            <a:r>
              <a:rPr lang="fr-FR" b="1" dirty="0" err="1"/>
              <a:t>ChatGPT</a:t>
            </a:r>
            <a:r>
              <a:rPr lang="fr-FR" b="1" dirty="0"/>
              <a:t> a dit :</a:t>
            </a:r>
          </a:p>
          <a:p>
            <a:r>
              <a:rPr lang="fr-FR" dirty="0"/>
              <a:t>Parfait 👌 Voici la </a:t>
            </a:r>
            <a:r>
              <a:rPr lang="fr-FR" b="1" dirty="0"/>
              <a:t>version complète et mise à jour</a:t>
            </a:r>
            <a:r>
              <a:rPr lang="fr-FR" dirty="0"/>
              <a:t> du tableau comparatif des licences </a:t>
            </a:r>
            <a:r>
              <a:rPr lang="fr-FR" b="1" dirty="0"/>
              <a:t>open source</a:t>
            </a:r>
            <a:r>
              <a:rPr lang="fr-FR" dirty="0"/>
              <a:t> avec la colonne supplémentaire :</a:t>
            </a:r>
          </a:p>
          <a:p>
            <a:r>
              <a:rPr lang="fr-FR" b="1" dirty="0" err="1"/>
              <a:t>LicenceUsage</a:t>
            </a:r>
            <a:r>
              <a:rPr lang="fr-FR" b="1" dirty="0"/>
              <a:t> commercial </a:t>
            </a:r>
            <a:r>
              <a:rPr lang="fr-FR" b="1" dirty="0" err="1"/>
              <a:t>autoriséModification</a:t>
            </a:r>
            <a:r>
              <a:rPr lang="fr-FR" b="1" dirty="0"/>
              <a:t> </a:t>
            </a:r>
            <a:r>
              <a:rPr lang="fr-FR" b="1" dirty="0" err="1"/>
              <a:t>autoriséeRedistributionObligation</a:t>
            </a:r>
            <a:r>
              <a:rPr lang="fr-FR" b="1" dirty="0"/>
              <a:t> de mention du </a:t>
            </a:r>
            <a:r>
              <a:rPr lang="fr-FR" b="1" dirty="0" err="1"/>
              <a:t>copyrightCompatibilité</a:t>
            </a:r>
            <a:r>
              <a:rPr lang="fr-FR" b="1" dirty="0"/>
              <a:t> avec logiciel </a:t>
            </a:r>
            <a:r>
              <a:rPr lang="fr-FR" b="1" dirty="0" err="1"/>
              <a:t>propriétaireCopyleft</a:t>
            </a:r>
            <a:r>
              <a:rPr lang="fr-FR" b="1" dirty="0"/>
              <a:t> (partage obligatoire du code dérivé)Obligation de publication du code </a:t>
            </a:r>
            <a:r>
              <a:rPr lang="fr-FR" b="1" dirty="0" err="1"/>
              <a:t>modifiéCas</a:t>
            </a:r>
            <a:r>
              <a:rPr lang="fr-FR" b="1" dirty="0"/>
              <a:t> d’usage </a:t>
            </a:r>
            <a:r>
              <a:rPr lang="fr-FR" b="1" dirty="0" err="1"/>
              <a:t>typiquesMIT</a:t>
            </a:r>
            <a:r>
              <a:rPr lang="fr-FR" dirty="0"/>
              <a:t>✅ Oui✅ Oui✅ Oui✅ Oui (garder la mention du copyright et de la licence)✅ Très compatible❌ Non❌ </a:t>
            </a:r>
            <a:r>
              <a:rPr lang="fr-FR" dirty="0" err="1"/>
              <a:t>NonFrameworks</a:t>
            </a:r>
            <a:r>
              <a:rPr lang="fr-FR" dirty="0"/>
              <a:t>, bibliothèques (</a:t>
            </a:r>
            <a:r>
              <a:rPr lang="fr-FR" dirty="0" err="1"/>
              <a:t>React</a:t>
            </a:r>
            <a:r>
              <a:rPr lang="fr-FR" dirty="0"/>
              <a:t>, jQuery, etc.)</a:t>
            </a:r>
            <a:r>
              <a:rPr lang="fr-FR" b="1" dirty="0"/>
              <a:t>Apache 2.0</a:t>
            </a:r>
            <a:r>
              <a:rPr lang="fr-FR" dirty="0"/>
              <a:t>✅ Oui✅ Oui✅ Oui✅ Oui + mention des modifications si redistribué✅ Compatible (sauf avec GPLv2 seule)❌ Non❌ </a:t>
            </a:r>
            <a:r>
              <a:rPr lang="fr-FR" dirty="0" err="1"/>
              <a:t>NonLogiciels</a:t>
            </a:r>
            <a:r>
              <a:rPr lang="fr-FR" dirty="0"/>
              <a:t> d’entreprise, SDK (Kubernetes, </a:t>
            </a:r>
            <a:r>
              <a:rPr lang="fr-FR" dirty="0" err="1"/>
              <a:t>TensorFlow</a:t>
            </a:r>
            <a:r>
              <a:rPr lang="fr-FR" dirty="0"/>
              <a:t>, etc.)</a:t>
            </a:r>
            <a:r>
              <a:rPr lang="fr-FR" b="1" dirty="0"/>
              <a:t>BSD 2-Clause / 3-Clause</a:t>
            </a:r>
            <a:r>
              <a:rPr lang="fr-FR" dirty="0"/>
              <a:t>✅ Oui✅ Oui✅ Oui✅ Oui✅ Très compatible❌ Non❌ </a:t>
            </a:r>
            <a:r>
              <a:rPr lang="fr-FR" dirty="0" err="1"/>
              <a:t>NonBibliothèques</a:t>
            </a:r>
            <a:r>
              <a:rPr lang="fr-FR" dirty="0"/>
              <a:t> système, code embarqué</a:t>
            </a:r>
            <a:r>
              <a:rPr lang="fr-FR" b="1" dirty="0"/>
              <a:t>GPLv3</a:t>
            </a:r>
            <a:r>
              <a:rPr lang="fr-FR" dirty="0"/>
              <a:t>✅ Oui✅ Oui✅ Oui (mais sous GPL)✅ Oui❌ Non (copyleft fort)✅ Oui✅ Oui (si redistribué)Logiciels communautaires (GNU, GIMP, etc.)</a:t>
            </a:r>
            <a:r>
              <a:rPr lang="fr-FR" b="1" dirty="0"/>
              <a:t>LGPLv3</a:t>
            </a:r>
            <a:r>
              <a:rPr lang="fr-FR" dirty="0"/>
              <a:t>✅ Oui✅ Oui✅ Oui (librairies liées dynamiquement OK)✅ Oui⚠️ Partielle (si liaison dynamique)⚠️ Copyleft faible⚠️ Oui, seulement pour les parties </a:t>
            </a:r>
            <a:r>
              <a:rPr lang="fr-FR" dirty="0" err="1"/>
              <a:t>modifiéesLibrairies</a:t>
            </a:r>
            <a:r>
              <a:rPr lang="fr-FR" dirty="0"/>
              <a:t> partagées (GTK, </a:t>
            </a:r>
            <a:r>
              <a:rPr lang="fr-FR" dirty="0" err="1"/>
              <a:t>FFmpeg</a:t>
            </a:r>
            <a:r>
              <a:rPr lang="fr-FR" dirty="0"/>
              <a:t>)</a:t>
            </a:r>
            <a:r>
              <a:rPr lang="fr-FR" b="1" dirty="0"/>
              <a:t>MPL 2.0</a:t>
            </a:r>
            <a:r>
              <a:rPr lang="fr-FR" dirty="0"/>
              <a:t>✅ Oui✅ Oui✅ Oui (fichiers modifiés sous MPL)✅ Oui✅ Compatible⚠️ Copyleft par fichier✅ Oui (uniquement pour fichiers modifiés)Firefox, Thunderbird, projets </a:t>
            </a:r>
            <a:r>
              <a:rPr lang="fr-FR" dirty="0" err="1"/>
              <a:t>hybrides</a:t>
            </a:r>
            <a:r>
              <a:rPr lang="fr-FR" b="1" dirty="0" err="1"/>
              <a:t>EPL</a:t>
            </a:r>
            <a:r>
              <a:rPr lang="fr-FR" b="1" dirty="0"/>
              <a:t> 2.0</a:t>
            </a:r>
            <a:r>
              <a:rPr lang="fr-FR" dirty="0"/>
              <a:t>✅ Oui✅ Oui✅ Oui (sous EPL ou compatible)✅ Oui✅ Compatible⚠️ Copyleft faible✅ Oui (si redistribué)Outils Java (Eclipse IDE, JUnit)</a:t>
            </a:r>
            <a:r>
              <a:rPr lang="fr-FR" b="1" dirty="0"/>
              <a:t>CC-BY 4.0</a:t>
            </a:r>
            <a:r>
              <a:rPr lang="fr-FR" dirty="0"/>
              <a:t> </a:t>
            </a:r>
            <a:r>
              <a:rPr lang="fr-FR" i="1" dirty="0"/>
              <a:t>(contenu, pas code)</a:t>
            </a:r>
            <a:r>
              <a:rPr lang="fr-FR" dirty="0"/>
              <a:t>✅ Oui✅ Oui✅ Oui✅ Oui (attribution obligatoire)✅ Oui❌ Non❌ </a:t>
            </a:r>
            <a:r>
              <a:rPr lang="fr-FR" dirty="0" err="1"/>
              <a:t>NonDocumentation</a:t>
            </a:r>
            <a:r>
              <a:rPr lang="fr-FR" dirty="0"/>
              <a:t>, </a:t>
            </a:r>
            <a:r>
              <a:rPr lang="fr-FR" dirty="0" err="1"/>
              <a:t>datasets</a:t>
            </a:r>
            <a:r>
              <a:rPr lang="fr-FR" dirty="0"/>
              <a:t>, contenu multimédia</a:t>
            </a:r>
          </a:p>
          <a:p>
            <a:br>
              <a:rPr lang="fr-FR" dirty="0"/>
            </a:br>
            <a:endParaRPr lang="fr-FR" dirty="0"/>
          </a:p>
          <a:p>
            <a:r>
              <a:rPr lang="fr-FR" b="1" dirty="0"/>
              <a:t>🧩 Résumé rapide</a:t>
            </a:r>
          </a:p>
          <a:p>
            <a:r>
              <a:rPr lang="fr-FR" b="1" dirty="0"/>
              <a:t>Type de </a:t>
            </a:r>
            <a:r>
              <a:rPr lang="fr-FR" b="1" dirty="0" err="1"/>
              <a:t>licenceExemplesObligation</a:t>
            </a:r>
            <a:r>
              <a:rPr lang="fr-FR" b="1" dirty="0"/>
              <a:t> de rendre le code public ?Intégrable dans un produit propriétaire ?</a:t>
            </a:r>
            <a:r>
              <a:rPr lang="fr-FR" b="1" dirty="0" err="1"/>
              <a:t>Permissive</a:t>
            </a:r>
            <a:r>
              <a:rPr lang="fr-FR" dirty="0" err="1"/>
              <a:t>MIT</a:t>
            </a:r>
            <a:r>
              <a:rPr lang="fr-FR" dirty="0"/>
              <a:t>, Apache 2.0, BSD❌ Non✅ </a:t>
            </a:r>
            <a:r>
              <a:rPr lang="fr-FR" dirty="0" err="1"/>
              <a:t>Oui</a:t>
            </a:r>
            <a:r>
              <a:rPr lang="fr-FR" b="1" dirty="0" err="1"/>
              <a:t>Copyleft</a:t>
            </a:r>
            <a:r>
              <a:rPr lang="fr-FR" b="1" dirty="0"/>
              <a:t> </a:t>
            </a:r>
            <a:r>
              <a:rPr lang="fr-FR" b="1" dirty="0" err="1"/>
              <a:t>faible</a:t>
            </a:r>
            <a:r>
              <a:rPr lang="fr-FR" dirty="0" err="1"/>
              <a:t>LGPL</a:t>
            </a:r>
            <a:r>
              <a:rPr lang="fr-FR" dirty="0"/>
              <a:t>, MPL, EPL⚠️ Partiel (seulement fichiers ou </a:t>
            </a:r>
            <a:r>
              <a:rPr lang="fr-FR" dirty="0" err="1"/>
              <a:t>libs</a:t>
            </a:r>
            <a:r>
              <a:rPr lang="fr-FR" dirty="0"/>
              <a:t> modifiées)⚠️ Oui, si bien </a:t>
            </a:r>
            <a:r>
              <a:rPr lang="fr-FR" dirty="0" err="1"/>
              <a:t>isolé</a:t>
            </a:r>
            <a:r>
              <a:rPr lang="fr-FR" b="1" dirty="0" err="1"/>
              <a:t>Copyleft</a:t>
            </a:r>
            <a:r>
              <a:rPr lang="fr-FR" b="1" dirty="0"/>
              <a:t> fort</a:t>
            </a:r>
            <a:r>
              <a:rPr lang="fr-FR" dirty="0"/>
              <a:t>GPLv3✅ Oui❌ Non</a:t>
            </a:r>
          </a:p>
          <a:p>
            <a:br>
              <a:rPr lang="fr-FR" dirty="0"/>
            </a:br>
            <a:endParaRPr lang="fr-FR" dirty="0"/>
          </a:p>
          <a:p>
            <a:r>
              <a:rPr lang="fr-FR" dirty="0"/>
              <a:t>Souhaites-tu que je te génère ce tableau au </a:t>
            </a:r>
            <a:r>
              <a:rPr lang="fr-FR" b="1" dirty="0"/>
              <a:t>format </a:t>
            </a:r>
            <a:r>
              <a:rPr lang="fr-FR" b="1" dirty="0" err="1"/>
              <a:t>Markdown</a:t>
            </a:r>
            <a:r>
              <a:rPr lang="fr-FR" b="1" dirty="0"/>
              <a:t> (.md)</a:t>
            </a:r>
            <a:r>
              <a:rPr lang="fr-FR" dirty="0"/>
              <a:t> prêt à déposer dans ton repo (par ex. </a:t>
            </a:r>
            <a:r>
              <a:rPr lang="fr-FR" sz="1200" kern="1200" dirty="0">
                <a:solidFill>
                  <a:schemeClr val="tx1"/>
                </a:solidFill>
                <a:latin typeface="+mn-lt"/>
                <a:ea typeface="+mn-ea"/>
                <a:cs typeface="+mn-cs"/>
              </a:rPr>
              <a:t>LICENSE_COMPARISON.md</a:t>
            </a:r>
            <a:r>
              <a:rPr lang="fr-FR" dirty="0"/>
              <a:t>) ?</a:t>
            </a:r>
          </a:p>
        </p:txBody>
      </p:sp>
      <p:sp>
        <p:nvSpPr>
          <p:cNvPr id="4" name="Espace réservé du numéro de diapositive 3">
            <a:extLst>
              <a:ext uri="{FF2B5EF4-FFF2-40B4-BE49-F238E27FC236}">
                <a16:creationId xmlns:a16="http://schemas.microsoft.com/office/drawing/2014/main" id="{9AC24BAE-E39D-A639-A905-4E25DE88FA43}"/>
              </a:ext>
            </a:extLst>
          </p:cNvPr>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427349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E710-454B-A3FA-58BD-6A77361FFC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6ED4CF-49F3-CA34-0909-A58710084FE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FB5A6B1-17AF-C6D6-C656-EFCF583E032B}"/>
              </a:ext>
            </a:extLst>
          </p:cNvPr>
          <p:cNvSpPr>
            <a:spLocks noGrp="1"/>
          </p:cNvSpPr>
          <p:nvPr>
            <p:ph type="body" idx="1"/>
          </p:nvPr>
        </p:nvSpPr>
        <p:spPr/>
        <p:txBody>
          <a:bodyPr/>
          <a:lstStyle/>
          <a:p>
            <a:r>
              <a:rPr lang="fr-FR" dirty="0"/>
              <a:t>Très bonne question 👍 — et c’est important de bien distinguer les notions ici.</a:t>
            </a:r>
          </a:p>
          <a:p>
            <a:br>
              <a:rPr lang="fr-FR" dirty="0"/>
            </a:br>
            <a:endParaRPr lang="fr-FR" dirty="0"/>
          </a:p>
          <a:p>
            <a:r>
              <a:rPr lang="fr-FR" b="1" dirty="0"/>
              <a:t>⚖️ 1. Que veut dire « pénal » ?</a:t>
            </a:r>
          </a:p>
          <a:p>
            <a:r>
              <a:rPr lang="fr-FR" dirty="0"/>
              <a:t>Le mot </a:t>
            </a:r>
            <a:r>
              <a:rPr lang="fr-FR" b="1" dirty="0"/>
              <a:t>pénal</a:t>
            </a:r>
            <a:r>
              <a:rPr lang="fr-FR" dirty="0"/>
              <a:t> renvoie au </a:t>
            </a:r>
            <a:r>
              <a:rPr lang="fr-FR" b="1" dirty="0"/>
              <a:t>droit pénal</a:t>
            </a:r>
            <a:r>
              <a:rPr lang="fr-FR" dirty="0"/>
              <a:t>, c’est-à-dire :</a:t>
            </a:r>
          </a:p>
          <a:p>
            <a:r>
              <a:rPr lang="fr-FR" dirty="0"/>
              <a:t>les </a:t>
            </a:r>
            <a:r>
              <a:rPr lang="fr-FR" b="1" dirty="0"/>
              <a:t>infractions</a:t>
            </a:r>
            <a:r>
              <a:rPr lang="fr-FR" dirty="0"/>
              <a:t> punies par la </a:t>
            </a:r>
            <a:r>
              <a:rPr lang="fr-FR" b="1" dirty="0"/>
              <a:t>justice (tribunaux)</a:t>
            </a:r>
            <a:r>
              <a:rPr lang="fr-FR" dirty="0"/>
              <a:t> avec des </a:t>
            </a:r>
            <a:r>
              <a:rPr lang="fr-FR" b="1" dirty="0"/>
              <a:t>peines</a:t>
            </a:r>
            <a:r>
              <a:rPr lang="fr-FR" dirty="0"/>
              <a:t> (amendes, prison, interdictions, etc.).</a:t>
            </a:r>
          </a:p>
          <a:p>
            <a:r>
              <a:rPr lang="fr-FR" dirty="0"/>
              <a:t>👉 Autrement dit :</a:t>
            </a:r>
          </a:p>
          <a:p>
            <a:r>
              <a:rPr lang="fr-FR" b="1" dirty="0"/>
              <a:t>Le droit pénal</a:t>
            </a:r>
            <a:r>
              <a:rPr lang="fr-FR" dirty="0"/>
              <a:t>, c’est ce qui relève du </a:t>
            </a:r>
            <a:r>
              <a:rPr lang="fr-FR" b="1" dirty="0"/>
              <a:t>crime, du délit ou de la contravention.</a:t>
            </a:r>
            <a:endParaRPr lang="fr-FR" dirty="0"/>
          </a:p>
          <a:p>
            <a:br>
              <a:rPr lang="fr-FR" dirty="0"/>
            </a:br>
            <a:endParaRPr lang="fr-FR" dirty="0"/>
          </a:p>
          <a:p>
            <a:r>
              <a:rPr lang="fr-FR" b="1" dirty="0"/>
              <a:t>💡 2. Différence entre “risque pénal” et “risque civil”</a:t>
            </a:r>
          </a:p>
          <a:p>
            <a:r>
              <a:rPr lang="fr-FR" b="1" dirty="0"/>
              <a:t>Type de </a:t>
            </a:r>
            <a:r>
              <a:rPr lang="fr-FR" b="1" dirty="0" err="1"/>
              <a:t>risqueSignificationExemples</a:t>
            </a:r>
            <a:r>
              <a:rPr lang="fr-FR" b="1" dirty="0"/>
              <a:t> de sanctions </a:t>
            </a:r>
            <a:r>
              <a:rPr lang="fr-FR" b="1" dirty="0" err="1"/>
              <a:t>possiblesExemples</a:t>
            </a:r>
            <a:r>
              <a:rPr lang="fr-FR" b="1" dirty="0"/>
              <a:t> dans le contexte open </a:t>
            </a:r>
            <a:r>
              <a:rPr lang="fr-FR" b="1" dirty="0" err="1"/>
              <a:t>sourceRisque</a:t>
            </a:r>
            <a:r>
              <a:rPr lang="fr-FR" b="1" dirty="0"/>
              <a:t> </a:t>
            </a:r>
            <a:r>
              <a:rPr lang="fr-FR" b="1" dirty="0" err="1"/>
              <a:t>pénal</a:t>
            </a:r>
            <a:r>
              <a:rPr lang="fr-FR" dirty="0" err="1"/>
              <a:t>Tu</a:t>
            </a:r>
            <a:r>
              <a:rPr lang="fr-FR" dirty="0"/>
              <a:t> enfreins une loi punie par le code </a:t>
            </a:r>
            <a:r>
              <a:rPr lang="fr-FR" dirty="0" err="1"/>
              <a:t>pénal.Amende</a:t>
            </a:r>
            <a:r>
              <a:rPr lang="fr-FR" dirty="0"/>
              <a:t>, peine de prison, interdiction d’exercer, casier judiciaire.- Vol de code volontaire (contrefaçon avérée).</a:t>
            </a:r>
            <a:br>
              <a:rPr lang="fr-FR" dirty="0"/>
            </a:br>
            <a:r>
              <a:rPr lang="fr-FR" dirty="0"/>
              <a:t>- Distribution de code malveillant (virus, ransomware).</a:t>
            </a:r>
            <a:br>
              <a:rPr lang="fr-FR" dirty="0"/>
            </a:br>
            <a:r>
              <a:rPr lang="fr-FR" dirty="0"/>
              <a:t>- Espionnage </a:t>
            </a:r>
            <a:r>
              <a:rPr lang="fr-FR" dirty="0" err="1"/>
              <a:t>industriel.</a:t>
            </a:r>
            <a:r>
              <a:rPr lang="fr-FR" b="1" dirty="0" err="1"/>
              <a:t>Risque</a:t>
            </a:r>
            <a:r>
              <a:rPr lang="fr-FR" b="1" dirty="0"/>
              <a:t> </a:t>
            </a:r>
            <a:r>
              <a:rPr lang="fr-FR" b="1" dirty="0" err="1"/>
              <a:t>civil</a:t>
            </a:r>
            <a:r>
              <a:rPr lang="fr-FR" dirty="0" err="1"/>
              <a:t>Tu</a:t>
            </a:r>
            <a:r>
              <a:rPr lang="fr-FR" dirty="0"/>
              <a:t> enfreins un contrat ou un droit d’auteur, sans forcément commettre un “</a:t>
            </a:r>
            <a:r>
              <a:rPr lang="fr-FR" dirty="0" err="1"/>
              <a:t>crime”.Dommages</a:t>
            </a:r>
            <a:r>
              <a:rPr lang="fr-FR" dirty="0"/>
              <a:t> et intérêts, retrait du produit, procès en responsabilité.- Non-respect de la licence open source (ex. retirer le copyright MIT).</a:t>
            </a:r>
            <a:br>
              <a:rPr lang="fr-FR" dirty="0"/>
            </a:br>
            <a:r>
              <a:rPr lang="fr-FR" dirty="0"/>
              <a:t>- Inclusion d’un code GPL sans publier ton code dérivé.</a:t>
            </a:r>
            <a:br>
              <a:rPr lang="fr-FR" dirty="0"/>
            </a:br>
            <a:r>
              <a:rPr lang="fr-FR" dirty="0"/>
              <a:t>- Violation de marque (utiliser le nom d’un projet sans droit).</a:t>
            </a:r>
          </a:p>
          <a:p>
            <a:br>
              <a:rPr lang="fr-FR" dirty="0"/>
            </a:br>
            <a:endParaRPr lang="fr-FR" dirty="0"/>
          </a:p>
          <a:p>
            <a:r>
              <a:rPr lang="fr-FR" b="1" dirty="0"/>
              <a:t>🚨 3. Dans l’open source, les risques pénaux purs sont très rares</a:t>
            </a:r>
          </a:p>
          <a:p>
            <a:r>
              <a:rPr lang="fr-FR" dirty="0"/>
              <a:t>Les licences open source (MIT, Apache, GPL…) sont </a:t>
            </a:r>
            <a:r>
              <a:rPr lang="fr-FR" b="1" dirty="0"/>
              <a:t>des contrats de droit civil</a:t>
            </a:r>
            <a:r>
              <a:rPr lang="fr-FR" dirty="0"/>
              <a:t>, pas des lois pénales.</a:t>
            </a:r>
            <a:br>
              <a:rPr lang="fr-FR" dirty="0"/>
            </a:br>
            <a:r>
              <a:rPr lang="fr-FR" dirty="0"/>
              <a:t>Donc, en cas de non-respect :</a:t>
            </a:r>
          </a:p>
          <a:p>
            <a:r>
              <a:rPr lang="fr-FR" dirty="0"/>
              <a:t>on parle de </a:t>
            </a:r>
            <a:r>
              <a:rPr lang="fr-FR" b="1" dirty="0"/>
              <a:t>litige civil</a:t>
            </a:r>
            <a:r>
              <a:rPr lang="fr-FR" dirty="0"/>
              <a:t>,</a:t>
            </a:r>
          </a:p>
          <a:p>
            <a:r>
              <a:rPr lang="fr-FR" dirty="0"/>
              <a:t>et non d’</a:t>
            </a:r>
            <a:r>
              <a:rPr lang="fr-FR" b="1" dirty="0"/>
              <a:t>infraction pénale</a:t>
            </a:r>
            <a:r>
              <a:rPr lang="fr-FR" dirty="0"/>
              <a:t>.</a:t>
            </a:r>
          </a:p>
          <a:p>
            <a:r>
              <a:rPr lang="fr-FR" dirty="0"/>
              <a:t>⚠️ </a:t>
            </a:r>
            <a:r>
              <a:rPr lang="fr-FR" b="1" dirty="0"/>
              <a:t>Cependant</a:t>
            </a:r>
            <a:r>
              <a:rPr lang="fr-FR" dirty="0"/>
              <a:t>, certains comportements autour de l’open source </a:t>
            </a:r>
            <a:r>
              <a:rPr lang="fr-FR" b="1" dirty="0"/>
              <a:t>peuvent</a:t>
            </a:r>
            <a:r>
              <a:rPr lang="fr-FR" dirty="0"/>
              <a:t> tomber dans le pénal, par exemple :</a:t>
            </a:r>
          </a:p>
          <a:p>
            <a:r>
              <a:rPr lang="fr-FR" b="1" dirty="0"/>
              <a:t>Distribution de code malveillant</a:t>
            </a:r>
            <a:r>
              <a:rPr lang="fr-FR" dirty="0"/>
              <a:t> (ex. malware, vol de données).</a:t>
            </a:r>
          </a:p>
          <a:p>
            <a:r>
              <a:rPr lang="fr-FR" b="1" dirty="0"/>
              <a:t>Violation volontaire de propriété intellectuelle</a:t>
            </a:r>
            <a:r>
              <a:rPr lang="fr-FR" dirty="0"/>
              <a:t> (contrefaçon massive, revente frauduleuse).</a:t>
            </a:r>
          </a:p>
          <a:p>
            <a:r>
              <a:rPr lang="fr-FR" b="1" dirty="0"/>
              <a:t>Vol de secrets d’entreprise</a:t>
            </a:r>
            <a:r>
              <a:rPr lang="fr-FR" dirty="0"/>
              <a:t> ou d’informations confidentielles.</a:t>
            </a:r>
          </a:p>
          <a:p>
            <a:r>
              <a:rPr lang="fr-FR" b="1" dirty="0"/>
              <a:t>Utilisation d’un code sous licence interdite pour contourner une protection</a:t>
            </a:r>
            <a:r>
              <a:rPr lang="fr-FR" dirty="0"/>
              <a:t> (ex. crack logiciel).</a:t>
            </a:r>
          </a:p>
          <a:p>
            <a:br>
              <a:rPr lang="fr-FR" dirty="0"/>
            </a:br>
            <a:endParaRPr lang="fr-FR" dirty="0"/>
          </a:p>
          <a:p>
            <a:r>
              <a:rPr lang="fr-FR" b="1" dirty="0"/>
              <a:t>✅ 4. En pratique</a:t>
            </a:r>
          </a:p>
          <a:p>
            <a:r>
              <a:rPr lang="fr-FR" dirty="0"/>
              <a:t>Pour une entreprise ou un développeur :</a:t>
            </a:r>
          </a:p>
          <a:p>
            <a:r>
              <a:rPr lang="fr-FR" dirty="0"/>
              <a:t>le </a:t>
            </a:r>
            <a:r>
              <a:rPr lang="fr-FR" b="1" dirty="0"/>
              <a:t>risque civil</a:t>
            </a:r>
            <a:r>
              <a:rPr lang="fr-FR" dirty="0"/>
              <a:t> (plainte pour non-respect de licence) est le plus courant ;</a:t>
            </a:r>
          </a:p>
          <a:p>
            <a:r>
              <a:rPr lang="fr-FR" dirty="0"/>
              <a:t>le </a:t>
            </a:r>
            <a:r>
              <a:rPr lang="fr-FR" b="1" dirty="0"/>
              <a:t>risque pénal</a:t>
            </a:r>
            <a:r>
              <a:rPr lang="fr-FR" dirty="0"/>
              <a:t> n’apparaît que si tu fais quelque chose d’illégal </a:t>
            </a:r>
            <a:r>
              <a:rPr lang="fr-FR" b="1" dirty="0"/>
              <a:t>au-delà du non-respect de la licence</a:t>
            </a:r>
            <a:r>
              <a:rPr lang="fr-FR" dirty="0"/>
              <a:t>.</a:t>
            </a:r>
          </a:p>
          <a:p>
            <a:br>
              <a:rPr lang="fr-FR" dirty="0"/>
            </a:br>
            <a:endParaRPr lang="fr-FR" dirty="0"/>
          </a:p>
          <a:p>
            <a:r>
              <a:rPr lang="fr-FR" b="1" dirty="0"/>
              <a:t>🧩 En résumé</a:t>
            </a:r>
          </a:p>
          <a:p>
            <a:r>
              <a:rPr lang="fr-FR" b="1" dirty="0" err="1"/>
              <a:t>NiveauExemples</a:t>
            </a:r>
            <a:r>
              <a:rPr lang="fr-FR" b="1" dirty="0"/>
              <a:t> d’</a:t>
            </a:r>
            <a:r>
              <a:rPr lang="fr-FR" b="1" dirty="0" err="1"/>
              <a:t>erreursType</a:t>
            </a:r>
            <a:r>
              <a:rPr lang="fr-FR" b="1" dirty="0"/>
              <a:t> de </a:t>
            </a:r>
            <a:r>
              <a:rPr lang="fr-FR" b="1" dirty="0" err="1"/>
              <a:t>risqueSanction</a:t>
            </a:r>
            <a:r>
              <a:rPr lang="fr-FR" b="1" dirty="0"/>
              <a:t> </a:t>
            </a:r>
            <a:r>
              <a:rPr lang="fr-FR" b="1" dirty="0" err="1"/>
              <a:t>typique</a:t>
            </a:r>
            <a:r>
              <a:rPr lang="fr-FR" dirty="0" err="1"/>
              <a:t>Oublier</a:t>
            </a:r>
            <a:r>
              <a:rPr lang="fr-FR" dirty="0"/>
              <a:t> de citer le copyright dans un code </a:t>
            </a:r>
            <a:r>
              <a:rPr lang="fr-FR" dirty="0" err="1"/>
              <a:t>MITCivilAvertissement</a:t>
            </a:r>
            <a:r>
              <a:rPr lang="fr-FR" dirty="0"/>
              <a:t>, demande de retrait, </a:t>
            </a:r>
            <a:r>
              <a:rPr lang="fr-FR" dirty="0" err="1"/>
              <a:t>dédommagementDistribuer</a:t>
            </a:r>
            <a:r>
              <a:rPr lang="fr-FR" dirty="0"/>
              <a:t> un code GPL sans publier les </a:t>
            </a:r>
            <a:r>
              <a:rPr lang="fr-FR" dirty="0" err="1"/>
              <a:t>sourcesCivilProcès</a:t>
            </a:r>
            <a:r>
              <a:rPr lang="fr-FR" dirty="0"/>
              <a:t> civil, obligation de publier ou de </a:t>
            </a:r>
            <a:r>
              <a:rPr lang="fr-FR" dirty="0" err="1"/>
              <a:t>retirerVoler</a:t>
            </a:r>
            <a:r>
              <a:rPr lang="fr-FR" dirty="0"/>
              <a:t> un code propriétaire et le publier sur </a:t>
            </a:r>
            <a:r>
              <a:rPr lang="fr-FR" dirty="0" err="1"/>
              <a:t>GitHubPénalAmende</a:t>
            </a:r>
            <a:r>
              <a:rPr lang="fr-FR" dirty="0"/>
              <a:t>, prison (contrefaçon intentionnelle)Diffuser un logiciel contenant un virus ou un </a:t>
            </a:r>
            <a:r>
              <a:rPr lang="fr-FR" dirty="0" err="1"/>
              <a:t>keyloggerPénalAmende</a:t>
            </a:r>
            <a:r>
              <a:rPr lang="fr-FR" dirty="0"/>
              <a:t>, prison (infraction informatique)</a:t>
            </a:r>
          </a:p>
          <a:p>
            <a:br>
              <a:rPr lang="fr-FR" dirty="0"/>
            </a:br>
            <a:endParaRPr lang="fr-FR" dirty="0"/>
          </a:p>
          <a:p>
            <a:r>
              <a:rPr lang="fr-FR" dirty="0"/>
              <a:t>Souhaites-tu que je te fasse une </a:t>
            </a:r>
            <a:r>
              <a:rPr lang="fr-FR" b="1" dirty="0"/>
              <a:t>fiche récap’ “Risques juridiques en open source”</a:t>
            </a:r>
            <a:r>
              <a:rPr lang="fr-FR" dirty="0"/>
              <a:t> (en </a:t>
            </a:r>
            <a:r>
              <a:rPr lang="fr-FR" dirty="0" err="1"/>
              <a:t>Markdown</a:t>
            </a:r>
            <a:r>
              <a:rPr lang="fr-FR" dirty="0"/>
              <a:t>, claire et prête à intégrer à une doc interne) ?</a:t>
            </a:r>
          </a:p>
          <a:p>
            <a:r>
              <a:rPr lang="fr-FR" b="1" dirty="0"/>
              <a:t>Vous avez dit :</a:t>
            </a:r>
          </a:p>
          <a:p>
            <a:r>
              <a:rPr lang="fr-FR" dirty="0"/>
              <a:t>Quel est la </a:t>
            </a:r>
            <a:r>
              <a:rPr lang="fr-FR" dirty="0" err="1"/>
              <a:t>difference</a:t>
            </a:r>
            <a:r>
              <a:rPr lang="fr-FR" dirty="0"/>
              <a:t> entre civil et </a:t>
            </a:r>
            <a:r>
              <a:rPr lang="fr-FR" dirty="0" err="1"/>
              <a:t>penal</a:t>
            </a:r>
            <a:r>
              <a:rPr lang="fr-FR" dirty="0"/>
              <a:t>?</a:t>
            </a:r>
          </a:p>
          <a:p>
            <a:r>
              <a:rPr lang="fr-FR" b="1" dirty="0" err="1"/>
              <a:t>ChatGPT</a:t>
            </a:r>
            <a:r>
              <a:rPr lang="fr-FR" b="1" dirty="0"/>
              <a:t> a dit :</a:t>
            </a:r>
          </a:p>
          <a:p>
            <a:r>
              <a:rPr lang="fr-FR" dirty="0"/>
              <a:t>Excellente question 👏 — c’est </a:t>
            </a:r>
            <a:r>
              <a:rPr lang="fr-FR" b="1" dirty="0"/>
              <a:t>la base du droit</a:t>
            </a:r>
            <a:r>
              <a:rPr lang="fr-FR" dirty="0"/>
              <a:t>, et comprendre cette différence aide énormément, même pour un ingénieur ou un créateur open source.</a:t>
            </a:r>
          </a:p>
          <a:p>
            <a:br>
              <a:rPr lang="fr-FR" dirty="0"/>
            </a:br>
            <a:endParaRPr lang="fr-FR" dirty="0"/>
          </a:p>
          <a:p>
            <a:r>
              <a:rPr lang="fr-FR" b="1" dirty="0"/>
              <a:t>⚖️ 1. Le droit civil et le droit pénal n’ont pas le même objectif</a:t>
            </a:r>
          </a:p>
          <a:p>
            <a:r>
              <a:rPr lang="fr-FR" b="1" dirty="0"/>
              <a:t>Type de </a:t>
            </a:r>
            <a:r>
              <a:rPr lang="fr-FR" b="1" dirty="0" err="1"/>
              <a:t>droitObjectif</a:t>
            </a:r>
            <a:r>
              <a:rPr lang="fr-FR" b="1" dirty="0"/>
              <a:t> </a:t>
            </a:r>
            <a:r>
              <a:rPr lang="fr-FR" b="1" dirty="0" err="1"/>
              <a:t>principalQui</a:t>
            </a:r>
            <a:r>
              <a:rPr lang="fr-FR" b="1" dirty="0"/>
              <a:t> attaque qui ?Type de </a:t>
            </a:r>
            <a:r>
              <a:rPr lang="fr-FR" b="1" dirty="0" err="1"/>
              <a:t>sanctionExemple</a:t>
            </a:r>
            <a:r>
              <a:rPr lang="fr-FR" b="1" dirty="0"/>
              <a:t> </a:t>
            </a:r>
            <a:r>
              <a:rPr lang="fr-FR" b="1" dirty="0" err="1"/>
              <a:t>concretDroit</a:t>
            </a:r>
            <a:r>
              <a:rPr lang="fr-FR" b="1" dirty="0"/>
              <a:t> </a:t>
            </a:r>
            <a:r>
              <a:rPr lang="fr-FR" b="1" dirty="0" err="1"/>
              <a:t>civil</a:t>
            </a:r>
            <a:r>
              <a:rPr lang="fr-FR" dirty="0" err="1"/>
              <a:t>Réparer</a:t>
            </a:r>
            <a:r>
              <a:rPr lang="fr-FR" dirty="0"/>
              <a:t> un </a:t>
            </a:r>
            <a:r>
              <a:rPr lang="fr-FR" b="1" dirty="0"/>
              <a:t>préjudice</a:t>
            </a:r>
            <a:r>
              <a:rPr lang="fr-FR" dirty="0"/>
              <a:t> entre </a:t>
            </a:r>
            <a:r>
              <a:rPr lang="fr-FR" b="1" dirty="0"/>
              <a:t>personnes privées</a:t>
            </a:r>
            <a:r>
              <a:rPr lang="fr-FR" dirty="0"/>
              <a:t> (individus, entreprises, associations…)Une </a:t>
            </a:r>
            <a:r>
              <a:rPr lang="fr-FR" b="1" dirty="0"/>
              <a:t>personne</a:t>
            </a:r>
            <a:r>
              <a:rPr lang="fr-FR" dirty="0"/>
              <a:t> ou une </a:t>
            </a:r>
            <a:r>
              <a:rPr lang="fr-FR" b="1" dirty="0"/>
              <a:t>entreprise</a:t>
            </a:r>
            <a:r>
              <a:rPr lang="fr-FR" dirty="0"/>
              <a:t> attaque une autre (procès civil)Dommages et intérêts, annulation de contrat, retrait de contenu, </a:t>
            </a:r>
            <a:r>
              <a:rPr lang="fr-FR" dirty="0" err="1"/>
              <a:t>etc.Quelqu’un</a:t>
            </a:r>
            <a:r>
              <a:rPr lang="fr-FR" dirty="0"/>
              <a:t> copie ton code open source sans respecter ta licence : tu peux demander </a:t>
            </a:r>
            <a:r>
              <a:rPr lang="fr-FR" dirty="0" err="1"/>
              <a:t>réparation.</a:t>
            </a:r>
            <a:r>
              <a:rPr lang="fr-FR" b="1" dirty="0" err="1"/>
              <a:t>Droit</a:t>
            </a:r>
            <a:r>
              <a:rPr lang="fr-FR" b="1" dirty="0"/>
              <a:t> </a:t>
            </a:r>
            <a:r>
              <a:rPr lang="fr-FR" b="1" dirty="0" err="1"/>
              <a:t>pénal</a:t>
            </a:r>
            <a:r>
              <a:rPr lang="fr-FR" dirty="0" err="1"/>
              <a:t>Punir</a:t>
            </a:r>
            <a:r>
              <a:rPr lang="fr-FR" dirty="0"/>
              <a:t> une </a:t>
            </a:r>
            <a:r>
              <a:rPr lang="fr-FR" b="1" dirty="0"/>
              <a:t>infraction</a:t>
            </a:r>
            <a:r>
              <a:rPr lang="fr-FR" dirty="0"/>
              <a:t> à la </a:t>
            </a:r>
            <a:r>
              <a:rPr lang="fr-FR" b="1" dirty="0"/>
              <a:t>loi</a:t>
            </a:r>
            <a:r>
              <a:rPr lang="fr-FR" dirty="0"/>
              <a:t>, c’est-à-dire quelque chose de contraire à l’ordre </a:t>
            </a:r>
            <a:r>
              <a:rPr lang="fr-FR" dirty="0" err="1"/>
              <a:t>public.C’est</a:t>
            </a:r>
            <a:r>
              <a:rPr lang="fr-FR" dirty="0"/>
              <a:t> </a:t>
            </a:r>
            <a:r>
              <a:rPr lang="fr-FR" b="1" dirty="0"/>
              <a:t>l’État</a:t>
            </a:r>
            <a:r>
              <a:rPr lang="fr-FR" dirty="0"/>
              <a:t> (via le procureur) qui poursuit le </a:t>
            </a:r>
            <a:r>
              <a:rPr lang="fr-FR" b="1" dirty="0"/>
              <a:t>coupable </a:t>
            </a:r>
            <a:r>
              <a:rPr lang="fr-FR" b="1" dirty="0" err="1"/>
              <a:t>présumé</a:t>
            </a:r>
            <a:r>
              <a:rPr lang="fr-FR" dirty="0" err="1"/>
              <a:t>.Amende</a:t>
            </a:r>
            <a:r>
              <a:rPr lang="fr-FR" dirty="0"/>
              <a:t>, prison, casier judiciaire, interdiction d’</a:t>
            </a:r>
            <a:r>
              <a:rPr lang="fr-FR" dirty="0" err="1"/>
              <a:t>exercer.Quelqu’un</a:t>
            </a:r>
            <a:r>
              <a:rPr lang="fr-FR" dirty="0"/>
              <a:t> vole un code confidentiel, installe un malware, ou fait du piratage : il risque la prison.</a:t>
            </a:r>
          </a:p>
          <a:p>
            <a:br>
              <a:rPr lang="fr-FR" dirty="0"/>
            </a:br>
            <a:endParaRPr lang="fr-FR" dirty="0"/>
          </a:p>
          <a:p>
            <a:r>
              <a:rPr lang="fr-FR" b="1" dirty="0"/>
              <a:t>⚙️ 2. Autre façon de les distinguer simplement</a:t>
            </a:r>
          </a:p>
          <a:p>
            <a:r>
              <a:rPr lang="fr-FR" b="1" dirty="0"/>
              <a:t>Droit </a:t>
            </a:r>
            <a:r>
              <a:rPr lang="fr-FR" b="1" dirty="0" err="1"/>
              <a:t>civilDroit</a:t>
            </a:r>
            <a:r>
              <a:rPr lang="fr-FR" b="1" dirty="0"/>
              <a:t> </a:t>
            </a:r>
            <a:r>
              <a:rPr lang="fr-FR" b="1" dirty="0" err="1"/>
              <a:t>pénalBut</a:t>
            </a:r>
            <a:r>
              <a:rPr lang="fr-FR" dirty="0" err="1"/>
              <a:t>RéparerPunir</a:t>
            </a:r>
            <a:r>
              <a:rPr lang="fr-FR" b="1" dirty="0" err="1"/>
              <a:t>Qui</a:t>
            </a:r>
            <a:r>
              <a:rPr lang="fr-FR" b="1" dirty="0"/>
              <a:t> agit ?</a:t>
            </a:r>
            <a:r>
              <a:rPr lang="fr-FR" dirty="0"/>
              <a:t>Les particuliers ou </a:t>
            </a:r>
            <a:r>
              <a:rPr lang="fr-FR" dirty="0" err="1"/>
              <a:t>entreprisesL’État</a:t>
            </a:r>
            <a:r>
              <a:rPr lang="fr-FR" dirty="0"/>
              <a:t> (procureur)</a:t>
            </a:r>
            <a:r>
              <a:rPr lang="fr-FR" b="1" dirty="0" err="1"/>
              <a:t>Résultat</a:t>
            </a:r>
            <a:r>
              <a:rPr lang="fr-FR" dirty="0" err="1"/>
              <a:t>Compensation</a:t>
            </a:r>
            <a:r>
              <a:rPr lang="fr-FR" dirty="0"/>
              <a:t> financière ou suppression du </a:t>
            </a:r>
            <a:r>
              <a:rPr lang="fr-FR" dirty="0" err="1"/>
              <a:t>dommagePeine</a:t>
            </a:r>
            <a:r>
              <a:rPr lang="fr-FR" dirty="0"/>
              <a:t> (amende, prison, interdiction)</a:t>
            </a:r>
            <a:r>
              <a:rPr lang="fr-FR" b="1" dirty="0"/>
              <a:t>Type d’</a:t>
            </a:r>
            <a:r>
              <a:rPr lang="fr-FR" b="1" dirty="0" err="1"/>
              <a:t>affaire</a:t>
            </a:r>
            <a:r>
              <a:rPr lang="fr-FR" dirty="0" err="1"/>
              <a:t>Litige</a:t>
            </a:r>
            <a:r>
              <a:rPr lang="fr-FR" dirty="0"/>
              <a:t>, contrat, propriété intellectuelle, </a:t>
            </a:r>
            <a:r>
              <a:rPr lang="fr-FR" dirty="0" err="1"/>
              <a:t>responsabilitéCrime</a:t>
            </a:r>
            <a:r>
              <a:rPr lang="fr-FR" dirty="0"/>
              <a:t>, délit, </a:t>
            </a:r>
            <a:r>
              <a:rPr lang="fr-FR" dirty="0" err="1"/>
              <a:t>contravention</a:t>
            </a:r>
            <a:r>
              <a:rPr lang="fr-FR" b="1" dirty="0" err="1"/>
              <a:t>Exemple</a:t>
            </a:r>
            <a:r>
              <a:rPr lang="fr-FR" dirty="0" err="1"/>
              <a:t>Non</a:t>
            </a:r>
            <a:r>
              <a:rPr lang="fr-FR" dirty="0"/>
              <a:t>-respect d’une licence open </a:t>
            </a:r>
            <a:r>
              <a:rPr lang="fr-FR" dirty="0" err="1"/>
              <a:t>sourcePiratage</a:t>
            </a:r>
            <a:r>
              <a:rPr lang="fr-FR" dirty="0"/>
              <a:t>, fraude, diffusion de malware</a:t>
            </a:r>
          </a:p>
          <a:p>
            <a:br>
              <a:rPr lang="fr-FR" dirty="0"/>
            </a:br>
            <a:endParaRPr lang="fr-FR" dirty="0"/>
          </a:p>
          <a:p>
            <a:r>
              <a:rPr lang="fr-FR" b="1" dirty="0"/>
              <a:t>💡 3. Application au monde du logiciel / open source</a:t>
            </a:r>
          </a:p>
          <a:p>
            <a:r>
              <a:rPr lang="fr-FR" b="1" dirty="0" err="1"/>
              <a:t>SituationCatégorieType</a:t>
            </a:r>
            <a:r>
              <a:rPr lang="fr-FR" b="1" dirty="0"/>
              <a:t> de </a:t>
            </a:r>
            <a:r>
              <a:rPr lang="fr-FR" b="1" dirty="0" err="1"/>
              <a:t>risque</a:t>
            </a:r>
            <a:r>
              <a:rPr lang="fr-FR" dirty="0" err="1"/>
              <a:t>Tu</a:t>
            </a:r>
            <a:r>
              <a:rPr lang="fr-FR" dirty="0"/>
              <a:t> oublies de garder la mention MIT dans ton code </a:t>
            </a:r>
            <a:r>
              <a:rPr lang="fr-FR" dirty="0" err="1"/>
              <a:t>redistribuéCivil</a:t>
            </a:r>
            <a:r>
              <a:rPr lang="fr-FR" dirty="0"/>
              <a:t>⚠️ Risque de litige (plainte, retrait, dédommagement)Tu publies volontairement un logiciel contenant un </a:t>
            </a:r>
            <a:r>
              <a:rPr lang="fr-FR" dirty="0" err="1"/>
              <a:t>virusPénal</a:t>
            </a:r>
            <a:r>
              <a:rPr lang="fr-FR" dirty="0"/>
              <a:t>🚨 Infraction punissable par la loi (prison possible)Tu utilises sans droit le logo d’un autre </a:t>
            </a:r>
            <a:r>
              <a:rPr lang="fr-FR" dirty="0" err="1"/>
              <a:t>projetCivil</a:t>
            </a:r>
            <a:r>
              <a:rPr lang="fr-FR" dirty="0"/>
              <a:t>⚠️ Violation de </a:t>
            </a:r>
            <a:r>
              <a:rPr lang="fr-FR" dirty="0" err="1"/>
              <a:t>marqueTu</a:t>
            </a:r>
            <a:r>
              <a:rPr lang="fr-FR" dirty="0"/>
              <a:t> revends un code volé ou </a:t>
            </a:r>
            <a:r>
              <a:rPr lang="fr-FR" dirty="0" err="1"/>
              <a:t>confidentielPénal</a:t>
            </a:r>
            <a:r>
              <a:rPr lang="fr-FR" dirty="0"/>
              <a:t>🚨 Contrefaçon intentionnelle, vol de propriété intellectuelle</a:t>
            </a:r>
          </a:p>
          <a:p>
            <a:br>
              <a:rPr lang="fr-FR" dirty="0"/>
            </a:br>
            <a:endParaRPr lang="fr-FR" dirty="0"/>
          </a:p>
          <a:p>
            <a:r>
              <a:rPr lang="fr-FR" b="1" dirty="0"/>
              <a:t>🧩 En résumé :</a:t>
            </a:r>
          </a:p>
          <a:p>
            <a:r>
              <a:rPr lang="fr-FR" b="1" dirty="0"/>
              <a:t>Droit </a:t>
            </a:r>
            <a:r>
              <a:rPr lang="fr-FR" b="1" dirty="0" err="1"/>
              <a:t>civilDroit</a:t>
            </a:r>
            <a:r>
              <a:rPr lang="fr-FR" b="1" dirty="0"/>
              <a:t> </a:t>
            </a:r>
            <a:r>
              <a:rPr lang="fr-FR" b="1" dirty="0" err="1"/>
              <a:t>pénalMot-clé</a:t>
            </a:r>
            <a:r>
              <a:rPr lang="fr-FR" dirty="0" err="1"/>
              <a:t>RéparerPunir</a:t>
            </a:r>
            <a:r>
              <a:rPr lang="fr-FR" b="1" dirty="0" err="1"/>
              <a:t>Qui</a:t>
            </a:r>
            <a:r>
              <a:rPr lang="fr-FR" b="1" dirty="0"/>
              <a:t> poursuit ?</a:t>
            </a:r>
            <a:r>
              <a:rPr lang="fr-FR" dirty="0"/>
              <a:t>Une </a:t>
            </a:r>
            <a:r>
              <a:rPr lang="fr-FR" dirty="0" err="1"/>
              <a:t>personneL’État</a:t>
            </a:r>
            <a:r>
              <a:rPr lang="fr-FR" b="1" dirty="0" err="1"/>
              <a:t>Peine</a:t>
            </a:r>
            <a:r>
              <a:rPr lang="fr-FR" b="1" dirty="0"/>
              <a:t> </a:t>
            </a:r>
            <a:r>
              <a:rPr lang="fr-FR" b="1" dirty="0" err="1"/>
              <a:t>possible</a:t>
            </a:r>
            <a:r>
              <a:rPr lang="fr-FR" dirty="0" err="1"/>
              <a:t>ArgentPrison</a:t>
            </a:r>
            <a:r>
              <a:rPr lang="fr-FR" b="1" dirty="0" err="1"/>
              <a:t>Exemple</a:t>
            </a:r>
            <a:r>
              <a:rPr lang="fr-FR" dirty="0" err="1"/>
              <a:t>Violation</a:t>
            </a:r>
            <a:r>
              <a:rPr lang="fr-FR" dirty="0"/>
              <a:t> de </a:t>
            </a:r>
            <a:r>
              <a:rPr lang="fr-FR" dirty="0" err="1"/>
              <a:t>licencePiratage</a:t>
            </a:r>
            <a:r>
              <a:rPr lang="fr-FR" dirty="0"/>
              <a:t> ou fraude</a:t>
            </a:r>
          </a:p>
          <a:p>
            <a:br>
              <a:rPr lang="fr-FR" dirty="0"/>
            </a:br>
            <a:endParaRPr lang="fr-FR" dirty="0"/>
          </a:p>
          <a:p>
            <a:r>
              <a:rPr lang="fr-FR" dirty="0"/>
              <a:t>Souhaites-tu que je t’en fasse une </a:t>
            </a:r>
            <a:r>
              <a:rPr lang="fr-FR" b="1" dirty="0"/>
              <a:t>fiche synthèse visuelle (en </a:t>
            </a:r>
            <a:r>
              <a:rPr lang="fr-FR" b="1" dirty="0" err="1"/>
              <a:t>Markdown</a:t>
            </a:r>
            <a:r>
              <a:rPr lang="fr-FR" b="1" dirty="0"/>
              <a:t> ou en image)</a:t>
            </a:r>
            <a:r>
              <a:rPr lang="fr-FR" dirty="0"/>
              <a:t> que tu puisses réutiliser dans une présentation (par ex. “Comprendre les risques juridiques de l’open source” pour un talk ou une doc interne) ?</a:t>
            </a:r>
          </a:p>
          <a:p>
            <a:r>
              <a:rPr lang="fr-FR" b="1" dirty="0"/>
              <a:t>Vous avez dit :</a:t>
            </a:r>
          </a:p>
          <a:p>
            <a:r>
              <a:rPr lang="fr-FR" dirty="0"/>
              <a:t>oui en image</a:t>
            </a:r>
          </a:p>
          <a:p>
            <a:r>
              <a:rPr lang="fr-FR" b="1" dirty="0" err="1"/>
              <a:t>ChatGPT</a:t>
            </a:r>
            <a:r>
              <a:rPr lang="fr-FR" b="1" dirty="0"/>
              <a:t> a dit :</a:t>
            </a:r>
          </a:p>
          <a:p>
            <a:r>
              <a:rPr lang="fr-FR" dirty="0"/>
              <a:t>Image créée</a:t>
            </a:r>
          </a:p>
          <a:p>
            <a:r>
              <a:rPr lang="fr-FR" dirty="0"/>
              <a:t>Partager</a:t>
            </a:r>
          </a:p>
          <a:p>
            <a:r>
              <a:rPr lang="fr-FR" dirty="0"/>
              <a:t>✅ Voici ton image prête à l’emploi :</a:t>
            </a:r>
            <a:br>
              <a:rPr lang="fr-FR" dirty="0"/>
            </a:br>
            <a:r>
              <a:rPr lang="fr-FR" b="1" dirty="0"/>
              <a:t>Différence entre Droit Civil et Droit Pénal</a:t>
            </a:r>
            <a:endParaRPr lang="fr-FR" dirty="0"/>
          </a:p>
        </p:txBody>
      </p:sp>
      <p:sp>
        <p:nvSpPr>
          <p:cNvPr id="4" name="Espace réservé du numéro de diapositive 3">
            <a:extLst>
              <a:ext uri="{FF2B5EF4-FFF2-40B4-BE49-F238E27FC236}">
                <a16:creationId xmlns:a16="http://schemas.microsoft.com/office/drawing/2014/main" id="{CBB0A4AF-A064-61FE-0662-2729CD59F1F1}"/>
              </a:ext>
            </a:extLst>
          </p:cNvPr>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373309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85400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92FD-7ABF-829D-1CCA-7CBD7F5590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B43C826-3A52-4B28-7435-8CA7B57D85D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84C2F197-73E7-B7C7-F19A-DF478921C680}"/>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066CEC05-B765-EB9F-AF54-13ECD116C58A}"/>
              </a:ext>
            </a:extLst>
          </p:cNvPr>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57083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BFFA-0A70-6364-35F0-41B494241F0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3BD5F7-4245-E5F0-6CA4-7C7F34FCEA8A}"/>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40FBA6F-92EC-BD2B-8D78-0E1A7BFBC503}"/>
              </a:ext>
            </a:extLst>
          </p:cNvPr>
          <p:cNvSpPr>
            <a:spLocks noGrp="1"/>
          </p:cNvSpPr>
          <p:nvPr>
            <p:ph type="body" idx="1"/>
          </p:nvPr>
        </p:nvSpPr>
        <p:spPr/>
        <p:txBody>
          <a:bodyPr/>
          <a:lstStyle/>
          <a:p>
            <a:r>
              <a:rPr lang="fr-FR" b="1" dirty="0"/>
              <a:t>Titre :</a:t>
            </a:r>
            <a:r>
              <a:rPr lang="fr-FR" dirty="0"/>
              <a:t> “Pourquoi soumettre </a:t>
            </a:r>
            <a:r>
              <a:rPr lang="fr-FR" dirty="0" err="1"/>
              <a:t>SlimFaas</a:t>
            </a:r>
            <a:r>
              <a:rPr lang="fr-FR" dirty="0"/>
              <a:t> à la CNCF ?”</a:t>
            </a:r>
            <a:br>
              <a:rPr lang="fr-FR" dirty="0"/>
            </a:br>
            <a:r>
              <a:rPr lang="fr-FR" b="1" dirty="0" err="1"/>
              <a:t>Punchline</a:t>
            </a:r>
            <a:r>
              <a:rPr lang="fr-FR" b="1" dirty="0"/>
              <a:t> :</a:t>
            </a:r>
            <a:r>
              <a:rPr lang="fr-FR" dirty="0"/>
              <a:t> </a:t>
            </a:r>
            <a:r>
              <a:rPr lang="fr-FR" i="1" dirty="0"/>
              <a:t>Pour durer, pour être audité, pour collaborer.</a:t>
            </a:r>
            <a:br>
              <a:rPr lang="fr-FR" dirty="0"/>
            </a:br>
            <a:r>
              <a:rPr lang="fr-FR" b="1" dirty="0"/>
              <a:t>Visuel :</a:t>
            </a:r>
            <a:r>
              <a:rPr lang="fr-FR" dirty="0"/>
              <a:t> trois piliers : 🧱 Confiance – 🌍 Ouverture – 🧭 Pérennité</a:t>
            </a:r>
            <a:br>
              <a:rPr lang="fr-FR" dirty="0"/>
            </a:br>
            <a:r>
              <a:rPr lang="fr-FR" dirty="0"/>
              <a:t>🎙️ Explique les motivations stratégiques : long </a:t>
            </a:r>
            <a:r>
              <a:rPr lang="fr-FR" dirty="0" err="1"/>
              <a:t>term</a:t>
            </a:r>
            <a:r>
              <a:rPr lang="fr-FR" dirty="0"/>
              <a:t> open </a:t>
            </a:r>
            <a:r>
              <a:rPr lang="fr-FR" dirty="0" err="1"/>
              <a:t>governance</a:t>
            </a:r>
            <a:r>
              <a:rPr lang="fr-FR" dirty="0"/>
              <a:t>, visibilité, crédibilité.</a:t>
            </a:r>
          </a:p>
        </p:txBody>
      </p:sp>
      <p:sp>
        <p:nvSpPr>
          <p:cNvPr id="4" name="Espace réservé du numéro de diapositive 3">
            <a:extLst>
              <a:ext uri="{FF2B5EF4-FFF2-40B4-BE49-F238E27FC236}">
                <a16:creationId xmlns:a16="http://schemas.microsoft.com/office/drawing/2014/main" id="{7B447FB5-747C-E743-BCA1-4BEF363A1FAD}"/>
              </a:ext>
            </a:extLst>
          </p:cNvPr>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411438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21/10/2025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21/10/2025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ncf/sandbox" TargetMode="External"/><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certificate.org/"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star-history.com/#SlimPlanet/SlimFaas&amp;type=date&amp;legend=top-lef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hyperlink" Target="https://slimfaas.dev/" TargetMode="External"/><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cncf/toc?utm_source=chatgpt.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hyperlink" Target="https://tag-runtime.cncf.io/" TargetMode="External"/><Relationship Id="rId13" Type="http://schemas.openxmlformats.org/officeDocument/2006/relationships/image" Target="../media/image6.png"/><Relationship Id="rId3" Type="http://schemas.openxmlformats.org/officeDocument/2006/relationships/hyperlink" Target="https://tag-app-delivery.cncf.io/?utm_source=chatgpt.com" TargetMode="External"/><Relationship Id="rId7" Type="http://schemas.openxmlformats.org/officeDocument/2006/relationships/hyperlink" Target="https://tag-runtime.cncf.io/?utm_source=chatgpt.com" TargetMode="External"/><Relationship Id="rId12" Type="http://schemas.openxmlformats.org/officeDocument/2006/relationships/image" Target="../media/image2.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tag-security.cncf.io/" TargetMode="External"/><Relationship Id="rId11" Type="http://schemas.openxmlformats.org/officeDocument/2006/relationships/image" Target="../media/image1.png"/><Relationship Id="rId5" Type="http://schemas.openxmlformats.org/officeDocument/2006/relationships/hyperlink" Target="https://tag-security.cncf.io/?utm_source=chatgpt.com" TargetMode="External"/><Relationship Id="rId10" Type="http://schemas.openxmlformats.org/officeDocument/2006/relationships/hyperlink" Target="https://lists.cncf.io/g/cncf-tag-network/subgroups?utm_source=chatgpt.com" TargetMode="External"/><Relationship Id="rId4" Type="http://schemas.openxmlformats.org/officeDocument/2006/relationships/hyperlink" Target="https://tag-app-delivery.cncf.io/" TargetMode="External"/><Relationship Id="rId9" Type="http://schemas.openxmlformats.org/officeDocument/2006/relationships/hyperlink" Target="https://github.com/cncf/tag-network?utm_source=chatgpt.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6.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21.xml"/><Relationship Id="rId16" Type="http://schemas.openxmlformats.org/officeDocument/2006/relationships/image" Target="../media/image36.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3.jpe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3.jpeg"/><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sv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bin"/><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cncf.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0" y="5392969"/>
            <a:ext cx="721335" cy="721335"/>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299360" y="4558102"/>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914841" y="1951378"/>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20814" y="5191834"/>
            <a:ext cx="4925795" cy="584775"/>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p:txBody>
      </p:sp>
      <p:pic>
        <p:nvPicPr>
          <p:cNvPr id="8" name="Image 7">
            <a:extLst>
              <a:ext uri="{FF2B5EF4-FFF2-40B4-BE49-F238E27FC236}">
                <a16:creationId xmlns:a16="http://schemas.microsoft.com/office/drawing/2014/main" id="{D82B3BDB-D76D-A4D7-D57D-43053D66F9A5}"/>
              </a:ext>
            </a:extLst>
          </p:cNvPr>
          <p:cNvPicPr>
            <a:picLocks noChangeAspect="1"/>
          </p:cNvPicPr>
          <p:nvPr/>
        </p:nvPicPr>
        <p:blipFill>
          <a:blip r:embed="rId6"/>
          <a:stretch>
            <a:fillRect/>
          </a:stretch>
        </p:blipFill>
        <p:spPr>
          <a:xfrm>
            <a:off x="8622751" y="3854562"/>
            <a:ext cx="2087004" cy="1312793"/>
          </a:xfrm>
          <a:prstGeom prst="rect">
            <a:avLst/>
          </a:prstGeom>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773" y="3405626"/>
            <a:ext cx="1761729" cy="176172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30BE9F8-EE1B-193A-B4DA-CF5DC239CA08}"/>
              </a:ext>
            </a:extLst>
          </p:cNvPr>
          <p:cNvSpPr txBox="1"/>
          <p:nvPr/>
        </p:nvSpPr>
        <p:spPr>
          <a:xfrm>
            <a:off x="5089841" y="505613"/>
            <a:ext cx="6798365" cy="2862322"/>
          </a:xfrm>
          <a:prstGeom prst="rect">
            <a:avLst/>
          </a:prstGeom>
          <a:noFill/>
        </p:spPr>
        <p:txBody>
          <a:bodyPr wrap="square">
            <a:spAutoFit/>
          </a:bodyPr>
          <a:lstStyle/>
          <a:p>
            <a:r>
              <a:rPr lang="fr-FR" sz="3600" b="1" dirty="0">
                <a:solidFill>
                  <a:srgbClr val="00008F"/>
                </a:solidFill>
              </a:rPr>
              <a:t>Grâce à </a:t>
            </a:r>
            <a:r>
              <a:rPr lang="fr-FR" sz="3600" b="1" dirty="0" err="1">
                <a:solidFill>
                  <a:srgbClr val="FF0000"/>
                </a:solidFill>
              </a:rPr>
              <a:t>SlimFaas</a:t>
            </a:r>
            <a:r>
              <a:rPr lang="fr-FR" sz="3600" b="1" dirty="0">
                <a:solidFill>
                  <a:srgbClr val="00008F"/>
                </a:solidFill>
              </a:rPr>
              <a:t>, vous avez perdu du</a:t>
            </a:r>
            <a:r>
              <a:rPr lang="fr-FR" sz="3600" b="1" dirty="0">
                <a:solidFill>
                  <a:srgbClr val="0000FF"/>
                </a:solidFill>
              </a:rPr>
              <a:t> </a:t>
            </a:r>
            <a:r>
              <a:rPr lang="fr-FR" sz="3600" b="1" dirty="0">
                <a:solidFill>
                  <a:srgbClr val="00008F"/>
                </a:solidFill>
              </a:rPr>
              <a:t>poids</a:t>
            </a:r>
            <a:r>
              <a:rPr lang="fr-FR" sz="3600" b="1" dirty="0">
                <a:solidFill>
                  <a:srgbClr val="FF0000"/>
                </a:solidFill>
              </a:rPr>
              <a:t> </a:t>
            </a:r>
            <a:r>
              <a:rPr lang="fr-FR" sz="3600" b="1" dirty="0">
                <a:solidFill>
                  <a:srgbClr val="00008F"/>
                </a:solidFill>
              </a:rPr>
              <a:t>sur</a:t>
            </a:r>
            <a:r>
              <a:rPr lang="fr-FR" sz="3600" b="1" dirty="0">
                <a:solidFill>
                  <a:srgbClr val="FF0000"/>
                </a:solidFill>
              </a:rPr>
              <a:t> Kubernetes </a:t>
            </a:r>
            <a:r>
              <a:rPr lang="fr-FR" sz="3600" b="1" dirty="0">
                <a:solidFill>
                  <a:srgbClr val="00008F"/>
                </a:solidFill>
              </a:rPr>
              <a:t>? </a:t>
            </a:r>
          </a:p>
          <a:p>
            <a:endParaRPr lang="fr-FR" sz="3600" b="1" dirty="0">
              <a:solidFill>
                <a:srgbClr val="00008F"/>
              </a:solidFill>
            </a:endParaRPr>
          </a:p>
          <a:p>
            <a:r>
              <a:rPr lang="fr-FR" sz="3600" b="1" dirty="0">
                <a:solidFill>
                  <a:srgbClr val="00008F"/>
                </a:solidFill>
              </a:rPr>
              <a:t>Maintenant, découvrez comment </a:t>
            </a:r>
            <a:r>
              <a:rPr lang="fr-FR" sz="3600" b="1" dirty="0" err="1">
                <a:solidFill>
                  <a:srgbClr val="FF0000"/>
                </a:solidFill>
              </a:rPr>
              <a:t>SlimFaas</a:t>
            </a:r>
            <a:r>
              <a:rPr lang="fr-FR" sz="3600" b="1" dirty="0">
                <a:solidFill>
                  <a:srgbClr val="00008F"/>
                </a:solidFill>
              </a:rPr>
              <a:t> en a</a:t>
            </a:r>
            <a:r>
              <a:rPr lang="fr-FR" sz="3600" b="1" dirty="0">
                <a:solidFill>
                  <a:srgbClr val="0000FF"/>
                </a:solidFill>
              </a:rPr>
              <a:t> </a:t>
            </a:r>
            <a:r>
              <a:rPr lang="fr-FR" sz="3600" b="1" dirty="0">
                <a:solidFill>
                  <a:srgbClr val="00008F"/>
                </a:solidFill>
              </a:rPr>
              <a:t>pris !</a:t>
            </a:r>
          </a:p>
        </p:txBody>
      </p:sp>
      <p:pic>
        <p:nvPicPr>
          <p:cNvPr id="4" name="Picture 2">
            <a:extLst>
              <a:ext uri="{FF2B5EF4-FFF2-40B4-BE49-F238E27FC236}">
                <a16:creationId xmlns:a16="http://schemas.microsoft.com/office/drawing/2014/main" id="{7A291B21-8C33-D155-A4C6-221C83B5F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1358" y="5561928"/>
            <a:ext cx="2759823" cy="520700"/>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71A"/>
        </a:solidFill>
        <a:effectLst/>
      </p:bgPr>
    </p:bg>
    <p:spTree>
      <p:nvGrpSpPr>
        <p:cNvPr id="1" name="">
          <a:extLst>
            <a:ext uri="{FF2B5EF4-FFF2-40B4-BE49-F238E27FC236}">
              <a16:creationId xmlns:a16="http://schemas.microsoft.com/office/drawing/2014/main" id="{8E51D026-D2D6-F9B5-D08C-528CEEB41575}"/>
            </a:ext>
          </a:extLst>
        </p:cNvPr>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7B4D4B1B-5C72-9B61-4C02-5CB4E6CD991B}"/>
              </a:ext>
            </a:extLst>
          </p:cNvPr>
          <p:cNvPicPr>
            <a:picLocks noGrp="1" noChangeAspect="1"/>
          </p:cNvPicPr>
          <p:nvPr>
            <p:ph idx="1"/>
          </p:nvPr>
        </p:nvPicPr>
        <p:blipFill>
          <a:blip r:embed="rId3"/>
          <a:stretch>
            <a:fillRect/>
          </a:stretch>
        </p:blipFill>
        <p:spPr>
          <a:xfrm>
            <a:off x="6555467" y="0"/>
            <a:ext cx="4426628" cy="6639950"/>
          </a:xfrm>
        </p:spPr>
      </p:pic>
      <p:sp>
        <p:nvSpPr>
          <p:cNvPr id="4" name="Rectangle 3">
            <a:extLst>
              <a:ext uri="{FF2B5EF4-FFF2-40B4-BE49-F238E27FC236}">
                <a16:creationId xmlns:a16="http://schemas.microsoft.com/office/drawing/2014/main" id="{974C82DA-B6B8-12C8-068F-7FC30D96773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4158A2E5-B682-D432-0950-A3E6BB683069}"/>
              </a:ext>
            </a:extLst>
          </p:cNvPr>
          <p:cNvSpPr txBox="1"/>
          <p:nvPr/>
        </p:nvSpPr>
        <p:spPr>
          <a:xfrm>
            <a:off x="-385036" y="6488668"/>
            <a:ext cx="4425963" cy="369332"/>
          </a:xfrm>
          <a:prstGeom prst="rect">
            <a:avLst/>
          </a:prstGeom>
          <a:solidFill>
            <a:srgbClr val="121719"/>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38F9A3E-60ED-BE04-CF32-47B34CB483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F003E1B-6C17-9892-2390-672AF7692A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95774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4642-E223-5382-9CDB-F20087E8EC3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228DE80-5E90-02E3-2555-7A8055B73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44" y="-840660"/>
            <a:ext cx="13363617" cy="8909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99A4C4-29C1-1218-8334-B74FBB64FB62}"/>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5" name="TextBox 35">
            <a:extLst>
              <a:ext uri="{FF2B5EF4-FFF2-40B4-BE49-F238E27FC236}">
                <a16:creationId xmlns:a16="http://schemas.microsoft.com/office/drawing/2014/main" id="{880364BF-57F2-108A-355B-FCC310FDB52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F89484E-5B21-8A75-7FFE-1C20314F0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4F7700D8-C6ED-795E-8AD6-79967DA7E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914"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6510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01186-6E90-3B8B-484D-FD899F2ECBF5}"/>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EA1BB43-5A54-CFFE-3743-4716038A12C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1D9164E-07D9-8145-AAE8-47EE44821B7D}"/>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processus d’admission</a:t>
            </a:r>
          </a:p>
        </p:txBody>
      </p:sp>
      <p:sp>
        <p:nvSpPr>
          <p:cNvPr id="6" name="ZoneTexte 5">
            <a:extLst>
              <a:ext uri="{FF2B5EF4-FFF2-40B4-BE49-F238E27FC236}">
                <a16:creationId xmlns:a16="http://schemas.microsoft.com/office/drawing/2014/main" id="{6272BECF-EA47-3423-4F71-2D986D8139EA}"/>
              </a:ext>
            </a:extLst>
          </p:cNvPr>
          <p:cNvSpPr txBox="1"/>
          <p:nvPr/>
        </p:nvSpPr>
        <p:spPr>
          <a:xfrm>
            <a:off x="1550958" y="4746381"/>
            <a:ext cx="9885214" cy="830997"/>
          </a:xfrm>
          <a:prstGeom prst="rect">
            <a:avLst/>
          </a:prstGeom>
          <a:noFill/>
        </p:spPr>
        <p:txBody>
          <a:bodyPr wrap="square">
            <a:spAutoFit/>
          </a:bodyPr>
          <a:lstStyle/>
          <a:p>
            <a:r>
              <a:rPr lang="fr-FR" sz="4800" dirty="0">
                <a:hlinkClick r:id="rId3"/>
              </a:rPr>
              <a:t>https://github.com/cncf/sandbox</a:t>
            </a:r>
            <a:endParaRPr lang="fr-FR" sz="4800" dirty="0"/>
          </a:p>
        </p:txBody>
      </p:sp>
      <p:sp>
        <p:nvSpPr>
          <p:cNvPr id="7" name="TextBox 35">
            <a:extLst>
              <a:ext uri="{FF2B5EF4-FFF2-40B4-BE49-F238E27FC236}">
                <a16:creationId xmlns:a16="http://schemas.microsoft.com/office/drawing/2014/main" id="{23E175E8-8C1B-10D0-F1D1-D078FD86539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EA36625-66E4-9AC5-8C7E-2391C552D1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D935F40E-F5BC-B80A-7DBA-C2938FB77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2" name="Image 1">
            <a:extLst>
              <a:ext uri="{FF2B5EF4-FFF2-40B4-BE49-F238E27FC236}">
                <a16:creationId xmlns:a16="http://schemas.microsoft.com/office/drawing/2014/main" id="{2EB25263-E8B4-2CA2-E531-C74F9C90B40E}"/>
              </a:ext>
            </a:extLst>
          </p:cNvPr>
          <p:cNvPicPr>
            <a:picLocks noChangeAspect="1"/>
          </p:cNvPicPr>
          <p:nvPr/>
        </p:nvPicPr>
        <p:blipFill>
          <a:blip r:embed="rId7"/>
          <a:stretch>
            <a:fillRect/>
          </a:stretch>
        </p:blipFill>
        <p:spPr>
          <a:xfrm>
            <a:off x="3670851" y="1574151"/>
            <a:ext cx="4315467" cy="2714568"/>
          </a:xfrm>
          <a:prstGeom prst="rect">
            <a:avLst/>
          </a:prstGeom>
        </p:spPr>
      </p:pic>
    </p:spTree>
    <p:extLst>
      <p:ext uri="{BB962C8B-B14F-4D97-AF65-F5344CB8AC3E}">
        <p14:creationId xmlns:p14="http://schemas.microsoft.com/office/powerpoint/2010/main" val="25277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726B-DA3F-E512-5B0F-C55B28554B20}"/>
            </a:ext>
          </a:extLst>
        </p:cNvPr>
        <p:cNvGrpSpPr/>
        <p:nvPr/>
      </p:nvGrpSpPr>
      <p:grpSpPr>
        <a:xfrm>
          <a:off x="0" y="0"/>
          <a:ext cx="0" cy="0"/>
          <a:chOff x="0" y="0"/>
          <a:chExt cx="0" cy="0"/>
        </a:xfrm>
      </p:grpSpPr>
      <p:pic>
        <p:nvPicPr>
          <p:cNvPr id="13" name="Image 12">
            <a:extLst>
              <a:ext uri="{FF2B5EF4-FFF2-40B4-BE49-F238E27FC236}">
                <a16:creationId xmlns:a16="http://schemas.microsoft.com/office/drawing/2014/main" id="{5B080316-2389-2494-572F-8506A3C0E714}"/>
              </a:ext>
            </a:extLst>
          </p:cNvPr>
          <p:cNvPicPr>
            <a:picLocks noChangeAspect="1"/>
          </p:cNvPicPr>
          <p:nvPr/>
        </p:nvPicPr>
        <p:blipFill>
          <a:blip r:embed="rId3"/>
          <a:stretch>
            <a:fillRect/>
          </a:stretch>
        </p:blipFill>
        <p:spPr>
          <a:xfrm>
            <a:off x="-104775" y="-704850"/>
            <a:ext cx="12630150" cy="8420100"/>
          </a:xfrm>
          <a:prstGeom prst="rect">
            <a:avLst/>
          </a:prstGeom>
        </p:spPr>
      </p:pic>
      <p:sp>
        <p:nvSpPr>
          <p:cNvPr id="4" name="Rectangle 3">
            <a:extLst>
              <a:ext uri="{FF2B5EF4-FFF2-40B4-BE49-F238E27FC236}">
                <a16:creationId xmlns:a16="http://schemas.microsoft.com/office/drawing/2014/main" id="{11AE96F0-3BEF-81D5-AE97-0361C08F54FE}"/>
              </a:ext>
            </a:extLst>
          </p:cNvPr>
          <p:cNvSpPr/>
          <p:nvPr/>
        </p:nvSpPr>
        <p:spPr>
          <a:xfrm>
            <a:off x="-2" y="0"/>
            <a:ext cx="7986319"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oblige à porter</a:t>
            </a:r>
          </a:p>
        </p:txBody>
      </p:sp>
      <p:sp>
        <p:nvSpPr>
          <p:cNvPr id="5" name="TextBox 35">
            <a:extLst>
              <a:ext uri="{FF2B5EF4-FFF2-40B4-BE49-F238E27FC236}">
                <a16:creationId xmlns:a16="http://schemas.microsoft.com/office/drawing/2014/main" id="{192AB8BD-86FA-D30A-F223-8BD317A1B7BD}"/>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E3E04828-D5B4-C8CF-3A00-81F31749CD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17CF9F24-7A5F-8210-F2A2-74BC16B87E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28033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3ABC18D-EACC-53A1-D482-095280F8768F}"/>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9E7F4F1-DDF8-E7F3-C002-6EF8657D96B9}"/>
              </a:ext>
            </a:extLst>
          </p:cNvPr>
          <p:cNvSpPr txBox="1"/>
          <p:nvPr/>
        </p:nvSpPr>
        <p:spPr>
          <a:xfrm>
            <a:off x="589962" y="2850722"/>
            <a:ext cx="10876176" cy="830997"/>
          </a:xfrm>
          <a:prstGeom prst="rect">
            <a:avLst/>
          </a:prstGeom>
          <a:solidFill>
            <a:schemeClr val="tx1"/>
          </a:solidFill>
        </p:spPr>
        <p:txBody>
          <a:bodyPr wrap="square">
            <a:spAutoFit/>
          </a:bodyPr>
          <a:lstStyle/>
          <a:p>
            <a:pPr algn="l" latinLnBrk="0">
              <a:buNone/>
            </a:pPr>
            <a:r>
              <a:rPr lang="fr-FR" sz="2400" b="0" i="0" dirty="0">
                <a:solidFill>
                  <a:schemeClr val="bg1"/>
                </a:solidFill>
                <a:effectLst/>
                <a:latin typeface="source code pro" panose="020F0502020204030204" pitchFamily="49" charset="0"/>
              </a:rPr>
              <a:t>$ git config --global user.name "Guillaume Chervet" </a:t>
            </a:r>
          </a:p>
          <a:p>
            <a:pPr algn="l" latinLnBrk="0">
              <a:buNone/>
            </a:pPr>
            <a:r>
              <a:rPr lang="fr-FR" sz="2400" b="0" i="0" dirty="0">
                <a:solidFill>
                  <a:schemeClr val="bg1"/>
                </a:solidFill>
                <a:effectLst/>
                <a:latin typeface="source code pro" panose="020F0502020204030204" pitchFamily="49" charset="0"/>
              </a:rPr>
              <a:t>$ git config --global </a:t>
            </a:r>
            <a:r>
              <a:rPr lang="fr-FR" sz="2400" b="0" i="0" dirty="0" err="1">
                <a:solidFill>
                  <a:schemeClr val="bg1"/>
                </a:solidFill>
                <a:effectLst/>
                <a:latin typeface="source code pro" panose="020F0502020204030204" pitchFamily="49" charset="0"/>
              </a:rPr>
              <a:t>user.email</a:t>
            </a:r>
            <a:r>
              <a:rPr lang="fr-FR" sz="2400" b="0" i="0" dirty="0">
                <a:solidFill>
                  <a:schemeClr val="bg1"/>
                </a:solidFill>
                <a:effectLst/>
                <a:latin typeface="source code pro" panose="020F0502020204030204" pitchFamily="49" charset="0"/>
              </a:rPr>
              <a:t> guillaume.chervet@axa.fr</a:t>
            </a:r>
          </a:p>
        </p:txBody>
      </p:sp>
      <p:sp>
        <p:nvSpPr>
          <p:cNvPr id="7" name="ZoneTexte 6">
            <a:extLst>
              <a:ext uri="{FF2B5EF4-FFF2-40B4-BE49-F238E27FC236}">
                <a16:creationId xmlns:a16="http://schemas.microsoft.com/office/drawing/2014/main" id="{9D18E33B-50D7-DE78-DF86-73685B37EFE3}"/>
              </a:ext>
            </a:extLst>
          </p:cNvPr>
          <p:cNvSpPr txBox="1"/>
          <p:nvPr/>
        </p:nvSpPr>
        <p:spPr>
          <a:xfrm>
            <a:off x="589961" y="4241954"/>
            <a:ext cx="10876176" cy="461665"/>
          </a:xfrm>
          <a:prstGeom prst="rect">
            <a:avLst/>
          </a:prstGeom>
          <a:solidFill>
            <a:schemeClr val="tx1"/>
          </a:solidFill>
        </p:spPr>
        <p:txBody>
          <a:bodyPr wrap="square">
            <a:spAutoFit/>
          </a:bodyPr>
          <a:lstStyle/>
          <a:p>
            <a:pPr algn="l" latinLnBrk="0">
              <a:buNone/>
            </a:pPr>
            <a:r>
              <a:rPr lang="en-US" sz="2400" b="0" i="0" dirty="0">
                <a:solidFill>
                  <a:schemeClr val="bg1"/>
                </a:solidFill>
                <a:effectLst/>
                <a:latin typeface="source code pro" panose="020B0509030403020204" pitchFamily="49" charset="0"/>
              </a:rPr>
              <a:t>$ git commit -s -m "This is my commit message"</a:t>
            </a:r>
          </a:p>
        </p:txBody>
      </p:sp>
      <p:sp>
        <p:nvSpPr>
          <p:cNvPr id="9" name="ZoneTexte 8">
            <a:extLst>
              <a:ext uri="{FF2B5EF4-FFF2-40B4-BE49-F238E27FC236}">
                <a16:creationId xmlns:a16="http://schemas.microsoft.com/office/drawing/2014/main" id="{113D47AC-B0D5-8590-2977-5EFC9785CB01}"/>
              </a:ext>
            </a:extLst>
          </p:cNvPr>
          <p:cNvSpPr txBox="1"/>
          <p:nvPr/>
        </p:nvSpPr>
        <p:spPr>
          <a:xfrm>
            <a:off x="589961" y="1276588"/>
            <a:ext cx="10876176" cy="830997"/>
          </a:xfrm>
          <a:prstGeom prst="rect">
            <a:avLst/>
          </a:prstGeom>
          <a:noFill/>
        </p:spPr>
        <p:txBody>
          <a:bodyPr wrap="square">
            <a:spAutoFit/>
          </a:bodyPr>
          <a:lstStyle/>
          <a:p>
            <a:r>
              <a:rPr lang="en-US" sz="2400" dirty="0"/>
              <a:t>CLA « CNCF Individual Contributor License Agreement (“Agreement”) v1.0 »</a:t>
            </a:r>
            <a:endParaRPr lang="fr-FR" sz="2400" dirty="0">
              <a:hlinkClick r:id="rId2"/>
            </a:endParaRPr>
          </a:p>
          <a:p>
            <a:r>
              <a:rPr lang="fr-FR" sz="2400" dirty="0">
                <a:hlinkClick r:id="rId2"/>
              </a:rPr>
              <a:t>https://developercertificate.org/</a:t>
            </a:r>
            <a:endParaRPr lang="fr-FR" sz="2400" dirty="0"/>
          </a:p>
        </p:txBody>
      </p:sp>
      <p:sp>
        <p:nvSpPr>
          <p:cNvPr id="10" name="Rectangle 9">
            <a:extLst>
              <a:ext uri="{FF2B5EF4-FFF2-40B4-BE49-F238E27FC236}">
                <a16:creationId xmlns:a16="http://schemas.microsoft.com/office/drawing/2014/main" id="{BCAA3C85-ACBC-BE1A-8DF7-3ECB66EA8C02}"/>
              </a:ext>
            </a:extLst>
          </p:cNvPr>
          <p:cNvSpPr/>
          <p:nvPr/>
        </p:nvSpPr>
        <p:spPr>
          <a:xfrm>
            <a:off x="-2" y="0"/>
            <a:ext cx="7986319"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oblige à porter</a:t>
            </a:r>
          </a:p>
        </p:txBody>
      </p:sp>
      <p:sp>
        <p:nvSpPr>
          <p:cNvPr id="11" name="ZoneTexte 10">
            <a:extLst>
              <a:ext uri="{FF2B5EF4-FFF2-40B4-BE49-F238E27FC236}">
                <a16:creationId xmlns:a16="http://schemas.microsoft.com/office/drawing/2014/main" id="{F9F6DA74-37FF-9231-8632-7854D2392155}"/>
              </a:ext>
            </a:extLst>
          </p:cNvPr>
          <p:cNvSpPr txBox="1"/>
          <p:nvPr/>
        </p:nvSpPr>
        <p:spPr>
          <a:xfrm>
            <a:off x="589961" y="5263854"/>
            <a:ext cx="10876176" cy="461665"/>
          </a:xfrm>
          <a:prstGeom prst="rect">
            <a:avLst/>
          </a:prstGeom>
          <a:solidFill>
            <a:schemeClr val="tx1"/>
          </a:solidFill>
        </p:spPr>
        <p:txBody>
          <a:bodyPr wrap="square">
            <a:spAutoFit/>
          </a:bodyPr>
          <a:lstStyle/>
          <a:p>
            <a:r>
              <a:rPr lang="en-US" sz="2400" dirty="0">
                <a:solidFill>
                  <a:schemeClr val="bg1"/>
                </a:solidFill>
                <a:latin typeface="source code pro" panose="020F0502020204030204" pitchFamily="49" charset="0"/>
              </a:rPr>
              <a:t>$ Signed-off-by: From Author &lt;</a:t>
            </a:r>
            <a:r>
              <a:rPr lang="fr-FR" sz="2400" dirty="0">
                <a:solidFill>
                  <a:schemeClr val="bg1"/>
                </a:solidFill>
                <a:latin typeface="source code pro" panose="020F0502020204030204" pitchFamily="49" charset="0"/>
              </a:rPr>
              <a:t>guillaume.chervet@axa.fr</a:t>
            </a:r>
            <a:r>
              <a:rPr lang="en-US" sz="2400" dirty="0">
                <a:solidFill>
                  <a:schemeClr val="bg1"/>
                </a:solidFill>
                <a:latin typeface="source code pro" panose="020F0502020204030204" pitchFamily="49" charset="0"/>
              </a:rPr>
              <a:t>&gt;</a:t>
            </a:r>
          </a:p>
        </p:txBody>
      </p:sp>
      <p:sp>
        <p:nvSpPr>
          <p:cNvPr id="12" name="TextBox 35">
            <a:extLst>
              <a:ext uri="{FF2B5EF4-FFF2-40B4-BE49-F238E27FC236}">
                <a16:creationId xmlns:a16="http://schemas.microsoft.com/office/drawing/2014/main" id="{CA3EE731-E54D-0A27-379E-D0D9E962F3E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 name="Graphique 12">
            <a:extLst>
              <a:ext uri="{FF2B5EF4-FFF2-40B4-BE49-F238E27FC236}">
                <a16:creationId xmlns:a16="http://schemas.microsoft.com/office/drawing/2014/main" id="{409331FE-D686-25BC-ED74-2770F59E50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14" name="Picture 2">
            <a:extLst>
              <a:ext uri="{FF2B5EF4-FFF2-40B4-BE49-F238E27FC236}">
                <a16:creationId xmlns:a16="http://schemas.microsoft.com/office/drawing/2014/main" id="{4502C746-E2CE-D17E-22EB-8884D781F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910243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56EB-7C8B-086C-F5BE-6E2991BBC9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1EF972-D915-FEB2-8304-07A68F373565}"/>
              </a:ext>
            </a:extLst>
          </p:cNvPr>
          <p:cNvSpPr>
            <a:spLocks noGrp="1"/>
          </p:cNvSpPr>
          <p:nvPr>
            <p:ph type="title"/>
          </p:nvPr>
        </p:nvSpPr>
        <p:spPr/>
        <p:txBody>
          <a:bodyPr/>
          <a:lstStyle/>
          <a:p>
            <a:endParaRPr lang="fr-FR"/>
          </a:p>
        </p:txBody>
      </p:sp>
      <p:pic>
        <p:nvPicPr>
          <p:cNvPr id="9" name="Espace réservé du contenu 8">
            <a:extLst>
              <a:ext uri="{FF2B5EF4-FFF2-40B4-BE49-F238E27FC236}">
                <a16:creationId xmlns:a16="http://schemas.microsoft.com/office/drawing/2014/main" id="{DFAE1707-56CB-51DE-7086-63F57E3F8445}"/>
              </a:ext>
            </a:extLst>
          </p:cNvPr>
          <p:cNvPicPr>
            <a:picLocks noGrp="1" noChangeAspect="1"/>
          </p:cNvPicPr>
          <p:nvPr>
            <p:ph idx="1"/>
          </p:nvPr>
        </p:nvPicPr>
        <p:blipFill>
          <a:blip r:embed="rId3"/>
          <a:stretch>
            <a:fillRect/>
          </a:stretch>
        </p:blipFill>
        <p:spPr>
          <a:xfrm>
            <a:off x="-1" y="-319005"/>
            <a:ext cx="12398696" cy="8265800"/>
          </a:xfrm>
        </p:spPr>
      </p:pic>
      <p:sp>
        <p:nvSpPr>
          <p:cNvPr id="4" name="Rectangle 3">
            <a:extLst>
              <a:ext uri="{FF2B5EF4-FFF2-40B4-BE49-F238E27FC236}">
                <a16:creationId xmlns:a16="http://schemas.microsoft.com/office/drawing/2014/main" id="{AB6CD860-AEAE-583A-216C-D453151DE6E0}"/>
              </a:ext>
            </a:extLst>
          </p:cNvPr>
          <p:cNvSpPr/>
          <p:nvPr/>
        </p:nvSpPr>
        <p:spPr>
          <a:xfrm>
            <a:off x="-1" y="0"/>
            <a:ext cx="6930888"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apporte</a:t>
            </a:r>
          </a:p>
        </p:txBody>
      </p:sp>
      <p:sp>
        <p:nvSpPr>
          <p:cNvPr id="5" name="TextBox 35">
            <a:extLst>
              <a:ext uri="{FF2B5EF4-FFF2-40B4-BE49-F238E27FC236}">
                <a16:creationId xmlns:a16="http://schemas.microsoft.com/office/drawing/2014/main" id="{F207655E-5759-F323-7616-23F2A292939F}"/>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6" name="Graphique 5">
            <a:extLst>
              <a:ext uri="{FF2B5EF4-FFF2-40B4-BE49-F238E27FC236}">
                <a16:creationId xmlns:a16="http://schemas.microsoft.com/office/drawing/2014/main" id="{8ACB8239-9E3C-B4C2-BC25-582FF17D48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FCB5F0E-5FE2-49A5-0FA3-4DA646DEF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797503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CD19A-DFBF-9D9A-6949-A57D76C187A8}"/>
            </a:ext>
          </a:extLst>
        </p:cNvPr>
        <p:cNvGrpSpPr/>
        <p:nvPr/>
      </p:nvGrpSpPr>
      <p:grpSpPr>
        <a:xfrm>
          <a:off x="0" y="0"/>
          <a:ext cx="0" cy="0"/>
          <a:chOff x="0" y="0"/>
          <a:chExt cx="0" cy="0"/>
        </a:xfrm>
      </p:grpSpPr>
      <p:graphicFrame>
        <p:nvGraphicFramePr>
          <p:cNvPr id="2" name="Espace réservé du contenu 1">
            <a:extLst>
              <a:ext uri="{FF2B5EF4-FFF2-40B4-BE49-F238E27FC236}">
                <a16:creationId xmlns:a16="http://schemas.microsoft.com/office/drawing/2014/main" id="{79961407-6E97-03A1-E979-4CD44A7A822C}"/>
              </a:ext>
            </a:extLst>
          </p:cNvPr>
          <p:cNvGraphicFramePr>
            <a:graphicFrameLocks noGrp="1"/>
          </p:cNvGraphicFramePr>
          <p:nvPr>
            <p:ph idx="1"/>
            <p:extLst>
              <p:ext uri="{D42A27DB-BD31-4B8C-83A1-F6EECF244321}">
                <p14:modId xmlns:p14="http://schemas.microsoft.com/office/powerpoint/2010/main" val="3943544560"/>
              </p:ext>
            </p:extLst>
          </p:nvPr>
        </p:nvGraphicFramePr>
        <p:xfrm>
          <a:off x="703386" y="1540422"/>
          <a:ext cx="10663311" cy="4099186"/>
        </p:xfrm>
        <a:graphic>
          <a:graphicData uri="http://schemas.openxmlformats.org/drawingml/2006/table">
            <a:tbl>
              <a:tblPr>
                <a:tableStyleId>{3C2FFA5D-87B4-456A-9821-1D502468CF0F}</a:tableStyleId>
              </a:tblPr>
              <a:tblGrid>
                <a:gridCol w="3554437">
                  <a:extLst>
                    <a:ext uri="{9D8B030D-6E8A-4147-A177-3AD203B41FA5}">
                      <a16:colId xmlns:a16="http://schemas.microsoft.com/office/drawing/2014/main" val="3873087191"/>
                    </a:ext>
                  </a:extLst>
                </a:gridCol>
                <a:gridCol w="3554437">
                  <a:extLst>
                    <a:ext uri="{9D8B030D-6E8A-4147-A177-3AD203B41FA5}">
                      <a16:colId xmlns:a16="http://schemas.microsoft.com/office/drawing/2014/main" val="2595013063"/>
                    </a:ext>
                  </a:extLst>
                </a:gridCol>
                <a:gridCol w="3554437">
                  <a:extLst>
                    <a:ext uri="{9D8B030D-6E8A-4147-A177-3AD203B41FA5}">
                      <a16:colId xmlns:a16="http://schemas.microsoft.com/office/drawing/2014/main" val="3807239125"/>
                    </a:ext>
                  </a:extLst>
                </a:gridCol>
              </a:tblGrid>
              <a:tr h="582380">
                <a:tc>
                  <a:txBody>
                    <a:bodyPr/>
                    <a:lstStyle/>
                    <a:p>
                      <a:pPr algn="ctr">
                        <a:buNone/>
                      </a:pPr>
                      <a:r>
                        <a:rPr lang="fr-FR" sz="2400" b="1"/>
                        <a:t>Source de revenu</a:t>
                      </a:r>
                    </a:p>
                  </a:txBody>
                  <a:tcPr marL="32893" marR="32893" marT="16447" marB="16447" anchor="ctr"/>
                </a:tc>
                <a:tc>
                  <a:txBody>
                    <a:bodyPr/>
                    <a:lstStyle/>
                    <a:p>
                      <a:pPr algn="ctr">
                        <a:buNone/>
                      </a:pPr>
                      <a:r>
                        <a:rPr lang="fr-FR" sz="2400" b="1"/>
                        <a:t>Description</a:t>
                      </a:r>
                    </a:p>
                  </a:txBody>
                  <a:tcPr marL="32893" marR="32893" marT="16447" marB="16447" anchor="ctr"/>
                </a:tc>
                <a:tc>
                  <a:txBody>
                    <a:bodyPr/>
                    <a:lstStyle/>
                    <a:p>
                      <a:pPr algn="ctr">
                        <a:buNone/>
                      </a:pPr>
                      <a:r>
                        <a:rPr lang="fr-FR" sz="2400" b="1" dirty="0"/>
                        <a:t>Estimation de part</a:t>
                      </a:r>
                    </a:p>
                  </a:txBody>
                  <a:tcPr marL="32893" marR="32893" marT="16447" marB="16447" anchor="ctr"/>
                </a:tc>
                <a:extLst>
                  <a:ext uri="{0D108BD9-81ED-4DB2-BD59-A6C34878D82A}">
                    <a16:rowId xmlns:a16="http://schemas.microsoft.com/office/drawing/2014/main" val="506388193"/>
                  </a:ext>
                </a:extLst>
              </a:tr>
              <a:tr h="1193316">
                <a:tc>
                  <a:txBody>
                    <a:bodyPr/>
                    <a:lstStyle/>
                    <a:p>
                      <a:pPr algn="ctr">
                        <a:buNone/>
                      </a:pPr>
                      <a:r>
                        <a:rPr lang="fr-FR" sz="2400" b="1"/>
                        <a:t>💵 Cotisations des membres</a:t>
                      </a:r>
                    </a:p>
                  </a:txBody>
                  <a:tcPr marL="32893" marR="32893" marT="16447" marB="16447" anchor="ctr"/>
                </a:tc>
                <a:tc>
                  <a:txBody>
                    <a:bodyPr/>
                    <a:lstStyle/>
                    <a:p>
                      <a:pPr algn="ctr">
                        <a:buNone/>
                      </a:pPr>
                      <a:r>
                        <a:rPr lang="en-US" sz="2400"/>
                        <a:t>Financement récurrent (Platinum, Gold, Silver, End Users)</a:t>
                      </a:r>
                    </a:p>
                  </a:txBody>
                  <a:tcPr marL="32893" marR="32893" marT="16447" marB="16447" anchor="ctr"/>
                </a:tc>
                <a:tc>
                  <a:txBody>
                    <a:bodyPr/>
                    <a:lstStyle/>
                    <a:p>
                      <a:pPr algn="ctr">
                        <a:buNone/>
                      </a:pPr>
                      <a:r>
                        <a:rPr lang="fr-FR" sz="2400" dirty="0"/>
                        <a:t>~60 %</a:t>
                      </a:r>
                    </a:p>
                  </a:txBody>
                  <a:tcPr marL="32893" marR="32893" marT="16447" marB="16447" anchor="ctr"/>
                </a:tc>
                <a:extLst>
                  <a:ext uri="{0D108BD9-81ED-4DB2-BD59-A6C34878D82A}">
                    <a16:rowId xmlns:a16="http://schemas.microsoft.com/office/drawing/2014/main" val="1831145703"/>
                  </a:ext>
                </a:extLst>
              </a:tr>
              <a:tr h="1019169">
                <a:tc>
                  <a:txBody>
                    <a:bodyPr/>
                    <a:lstStyle/>
                    <a:p>
                      <a:pPr algn="ctr">
                        <a:buNone/>
                      </a:pPr>
                      <a:r>
                        <a:rPr lang="fr-FR" sz="2400" b="1"/>
                        <a:t>🎤 Événements (KubeCon, CloudNativeCon, etc.)</a:t>
                      </a:r>
                    </a:p>
                  </a:txBody>
                  <a:tcPr marL="32893" marR="32893" marT="16447" marB="16447" anchor="ctr"/>
                </a:tc>
                <a:tc>
                  <a:txBody>
                    <a:bodyPr/>
                    <a:lstStyle/>
                    <a:p>
                      <a:pPr algn="ctr">
                        <a:buNone/>
                      </a:pPr>
                      <a:r>
                        <a:rPr lang="fr-FR" sz="2400" dirty="0"/>
                        <a:t>Billetterie + Sponsoring</a:t>
                      </a:r>
                    </a:p>
                  </a:txBody>
                  <a:tcPr marL="32893" marR="32893" marT="16447" marB="16447" anchor="ctr"/>
                </a:tc>
                <a:tc>
                  <a:txBody>
                    <a:bodyPr/>
                    <a:lstStyle/>
                    <a:p>
                      <a:pPr algn="ctr">
                        <a:buNone/>
                      </a:pPr>
                      <a:r>
                        <a:rPr lang="fr-FR" sz="2400" dirty="0"/>
                        <a:t>~30 %</a:t>
                      </a:r>
                    </a:p>
                  </a:txBody>
                  <a:tcPr marL="32893" marR="32893" marT="16447" marB="16447" anchor="ctr"/>
                </a:tc>
                <a:extLst>
                  <a:ext uri="{0D108BD9-81ED-4DB2-BD59-A6C34878D82A}">
                    <a16:rowId xmlns:a16="http://schemas.microsoft.com/office/drawing/2014/main" val="1999978032"/>
                  </a:ext>
                </a:extLst>
              </a:tr>
              <a:tr h="1193316">
                <a:tc>
                  <a:txBody>
                    <a:bodyPr/>
                    <a:lstStyle/>
                    <a:p>
                      <a:pPr algn="ctr">
                        <a:buNone/>
                      </a:pPr>
                      <a:r>
                        <a:rPr lang="fr-FR" sz="2400" b="1" dirty="0"/>
                        <a:t>🧩 Autres (</a:t>
                      </a:r>
                      <a:r>
                        <a:rPr lang="fr-FR" sz="2400" b="1" dirty="0" err="1"/>
                        <a:t>grants</a:t>
                      </a:r>
                      <a:r>
                        <a:rPr lang="fr-FR" sz="2400" b="1" dirty="0"/>
                        <a:t>, services, LF redistribution)</a:t>
                      </a:r>
                    </a:p>
                  </a:txBody>
                  <a:tcPr marL="32893" marR="32893" marT="16447" marB="16447" anchor="ctr"/>
                </a:tc>
                <a:tc>
                  <a:txBody>
                    <a:bodyPr/>
                    <a:lstStyle/>
                    <a:p>
                      <a:pPr algn="ctr">
                        <a:buNone/>
                      </a:pPr>
                      <a:r>
                        <a:rPr lang="fr-FR" sz="2400"/>
                        <a:t>Subventions, initiatives open source, programmes éducatifs</a:t>
                      </a:r>
                    </a:p>
                  </a:txBody>
                  <a:tcPr marL="32893" marR="32893" marT="16447" marB="16447" anchor="ctr"/>
                </a:tc>
                <a:tc>
                  <a:txBody>
                    <a:bodyPr/>
                    <a:lstStyle/>
                    <a:p>
                      <a:pPr algn="ctr">
                        <a:buNone/>
                      </a:pPr>
                      <a:r>
                        <a:rPr lang="fr-FR" sz="2400" dirty="0"/>
                        <a:t>~10 %</a:t>
                      </a:r>
                    </a:p>
                  </a:txBody>
                  <a:tcPr marL="32893" marR="32893" marT="16447" marB="16447" anchor="ctr"/>
                </a:tc>
                <a:extLst>
                  <a:ext uri="{0D108BD9-81ED-4DB2-BD59-A6C34878D82A}">
                    <a16:rowId xmlns:a16="http://schemas.microsoft.com/office/drawing/2014/main" val="983870997"/>
                  </a:ext>
                </a:extLst>
              </a:tr>
            </a:tbl>
          </a:graphicData>
        </a:graphic>
      </p:graphicFrame>
      <p:sp>
        <p:nvSpPr>
          <p:cNvPr id="4" name="Rectangle 3">
            <a:extLst>
              <a:ext uri="{FF2B5EF4-FFF2-40B4-BE49-F238E27FC236}">
                <a16:creationId xmlns:a16="http://schemas.microsoft.com/office/drawing/2014/main" id="{CC1AB68E-E713-80FA-2BBB-F8FD3324B843}"/>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CNCF Financement</a:t>
            </a:r>
          </a:p>
        </p:txBody>
      </p:sp>
      <p:sp>
        <p:nvSpPr>
          <p:cNvPr id="5" name="TextBox 35">
            <a:extLst>
              <a:ext uri="{FF2B5EF4-FFF2-40B4-BE49-F238E27FC236}">
                <a16:creationId xmlns:a16="http://schemas.microsoft.com/office/drawing/2014/main" id="{508BDEEA-A7A7-B6D7-C1B3-14FE98DDCA1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85389B4-D6D6-082C-BE09-A901C2D87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5F31770-C8DB-EA12-2A9D-4DEE3DD9C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64610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42F7F-B2D6-3F4C-50AC-724CDF8D89A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1626CAA-08CE-E9E2-7E88-326CF9A4CD89}"/>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CNCF Financement</a:t>
            </a:r>
          </a:p>
        </p:txBody>
      </p:sp>
      <p:sp>
        <p:nvSpPr>
          <p:cNvPr id="5" name="TextBox 35">
            <a:extLst>
              <a:ext uri="{FF2B5EF4-FFF2-40B4-BE49-F238E27FC236}">
                <a16:creationId xmlns:a16="http://schemas.microsoft.com/office/drawing/2014/main" id="{F1A147A9-AC29-7091-81F7-A926B9E11D5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F6C5E363-C42C-C6DC-8D5D-C3C3EB3D43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7653032F-0F30-7B66-4A54-80FD9E3D18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1" name="ZoneTexte 10">
            <a:extLst>
              <a:ext uri="{FF2B5EF4-FFF2-40B4-BE49-F238E27FC236}">
                <a16:creationId xmlns:a16="http://schemas.microsoft.com/office/drawing/2014/main" id="{52A0C355-0E62-FFC3-A139-C3D724E5B0F0}"/>
              </a:ext>
            </a:extLst>
          </p:cNvPr>
          <p:cNvSpPr txBox="1"/>
          <p:nvPr/>
        </p:nvSpPr>
        <p:spPr>
          <a:xfrm>
            <a:off x="478303" y="1330319"/>
            <a:ext cx="11296355" cy="4524315"/>
          </a:xfrm>
          <a:prstGeom prst="rect">
            <a:avLst/>
          </a:prstGeom>
          <a:noFill/>
        </p:spPr>
        <p:txBody>
          <a:bodyPr wrap="square">
            <a:spAutoFit/>
          </a:bodyPr>
          <a:lstStyle/>
          <a:p>
            <a:pPr>
              <a:buNone/>
            </a:pPr>
            <a:r>
              <a:rPr lang="fr-FR" sz="3200" b="1" dirty="0"/>
              <a:t>📊 Exemple (rapport 2024, arrondi)</a:t>
            </a:r>
          </a:p>
          <a:p>
            <a:pPr>
              <a:buFont typeface="Arial" panose="020B0604020202020204" pitchFamily="34" charset="0"/>
              <a:buChar char="•"/>
            </a:pPr>
            <a:r>
              <a:rPr lang="fr-FR" sz="3200" dirty="0"/>
              <a:t>Revenus totaux CNCF : ~75 millions $</a:t>
            </a:r>
          </a:p>
          <a:p>
            <a:pPr>
              <a:buFont typeface="Arial" panose="020B0604020202020204" pitchFamily="34" charset="0"/>
              <a:buChar char="•"/>
            </a:pPr>
            <a:r>
              <a:rPr lang="fr-FR" sz="3200" dirty="0"/>
              <a:t>Dépenses principales :</a:t>
            </a:r>
          </a:p>
          <a:p>
            <a:pPr marL="742950" lvl="1" indent="-285750">
              <a:buFont typeface="Arial" panose="020B0604020202020204" pitchFamily="34" charset="0"/>
              <a:buChar char="•"/>
            </a:pPr>
            <a:r>
              <a:rPr lang="fr-FR" sz="3200" dirty="0"/>
              <a:t>~25 M$ pour événements</a:t>
            </a:r>
          </a:p>
          <a:p>
            <a:pPr marL="742950" lvl="1" indent="-285750">
              <a:buFont typeface="Arial" panose="020B0604020202020204" pitchFamily="34" charset="0"/>
              <a:buChar char="•"/>
            </a:pPr>
            <a:r>
              <a:rPr lang="fr-FR" sz="3200" dirty="0"/>
              <a:t>~20 M$ pour projets open source</a:t>
            </a:r>
          </a:p>
          <a:p>
            <a:pPr marL="742950" lvl="1" indent="-285750">
              <a:buFont typeface="Arial" panose="020B0604020202020204" pitchFamily="34" charset="0"/>
              <a:buChar char="•"/>
            </a:pPr>
            <a:r>
              <a:rPr lang="fr-FR" sz="3200" dirty="0"/>
              <a:t>~10 M$ pour sécurité &amp; infrastructure</a:t>
            </a:r>
          </a:p>
          <a:p>
            <a:pPr marL="742950" lvl="1" indent="-285750">
              <a:buFont typeface="Arial" panose="020B0604020202020204" pitchFamily="34" charset="0"/>
              <a:buChar char="•"/>
            </a:pPr>
            <a:r>
              <a:rPr lang="fr-FR" sz="3200" dirty="0"/>
              <a:t>~8 M$ pour éducation &amp; certifications</a:t>
            </a:r>
          </a:p>
          <a:p>
            <a:pPr marL="742950" lvl="1" indent="-285750">
              <a:buFont typeface="Arial" panose="020B0604020202020204" pitchFamily="34" charset="0"/>
              <a:buChar char="•"/>
            </a:pPr>
            <a:r>
              <a:rPr lang="fr-FR" sz="3200" dirty="0"/>
              <a:t>~5 M$ pour gouvernance</a:t>
            </a:r>
          </a:p>
          <a:p>
            <a:pPr marL="742950" lvl="1" indent="-285750">
              <a:buFont typeface="Arial" panose="020B0604020202020204" pitchFamily="34" charset="0"/>
              <a:buChar char="•"/>
            </a:pPr>
            <a:r>
              <a:rPr lang="fr-FR" sz="3200" dirty="0"/>
              <a:t>~7 M$ autres (marketing, inclusion, inter-fondations…)</a:t>
            </a:r>
          </a:p>
        </p:txBody>
      </p:sp>
    </p:spTree>
    <p:extLst>
      <p:ext uri="{BB962C8B-B14F-4D97-AF65-F5344CB8AC3E}">
        <p14:creationId xmlns:p14="http://schemas.microsoft.com/office/powerpoint/2010/main" val="3127169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81C36-2FF5-5237-9205-A1265CF1A50B}"/>
            </a:ext>
          </a:extLst>
        </p:cNvPr>
        <p:cNvGrpSpPr/>
        <p:nvPr/>
      </p:nvGrpSpPr>
      <p:grpSpPr>
        <a:xfrm>
          <a:off x="0" y="0"/>
          <a:ext cx="0" cy="0"/>
          <a:chOff x="0" y="0"/>
          <a:chExt cx="0" cy="0"/>
        </a:xfrm>
      </p:grpSpPr>
      <p:pic>
        <p:nvPicPr>
          <p:cNvPr id="12" name="Espace réservé du contenu 11">
            <a:extLst>
              <a:ext uri="{FF2B5EF4-FFF2-40B4-BE49-F238E27FC236}">
                <a16:creationId xmlns:a16="http://schemas.microsoft.com/office/drawing/2014/main" id="{737115C7-575F-08E1-FA7F-558974FD1DDE}"/>
              </a:ext>
            </a:extLst>
          </p:cNvPr>
          <p:cNvPicPr>
            <a:picLocks noChangeAspect="1"/>
          </p:cNvPicPr>
          <p:nvPr/>
        </p:nvPicPr>
        <p:blipFill>
          <a:blip r:embed="rId3"/>
          <a:stretch>
            <a:fillRect/>
          </a:stretch>
        </p:blipFill>
        <p:spPr>
          <a:xfrm>
            <a:off x="-1" y="-518204"/>
            <a:ext cx="12192001" cy="8128003"/>
          </a:xfrm>
          <a:prstGeom prst="rect">
            <a:avLst/>
          </a:prstGeom>
          <a:solidFill>
            <a:schemeClr val="bg1"/>
          </a:solidFill>
        </p:spPr>
      </p:pic>
      <p:sp>
        <p:nvSpPr>
          <p:cNvPr id="4" name="Rectangle 3">
            <a:extLst>
              <a:ext uri="{FF2B5EF4-FFF2-40B4-BE49-F238E27FC236}">
                <a16:creationId xmlns:a16="http://schemas.microsoft.com/office/drawing/2014/main" id="{D33F477C-DF90-1FD0-F38C-A6F07B48F07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SlimFaas</a:t>
            </a:r>
            <a:r>
              <a:rPr lang="fr-FR" sz="4000" dirty="0"/>
              <a:t> avant / après CNCF</a:t>
            </a:r>
          </a:p>
        </p:txBody>
      </p:sp>
      <p:sp>
        <p:nvSpPr>
          <p:cNvPr id="5" name="TextBox 35">
            <a:extLst>
              <a:ext uri="{FF2B5EF4-FFF2-40B4-BE49-F238E27FC236}">
                <a16:creationId xmlns:a16="http://schemas.microsoft.com/office/drawing/2014/main" id="{0152118F-58C5-A96F-BD9B-646036205D9A}"/>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6" name="Graphique 5">
            <a:extLst>
              <a:ext uri="{FF2B5EF4-FFF2-40B4-BE49-F238E27FC236}">
                <a16:creationId xmlns:a16="http://schemas.microsoft.com/office/drawing/2014/main" id="{DDA19A43-EA64-4EC7-97FA-D210B943A5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2ED1FF8A-8613-2381-9877-9C446A6857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9" name="ZoneTexte 8">
            <a:extLst>
              <a:ext uri="{FF2B5EF4-FFF2-40B4-BE49-F238E27FC236}">
                <a16:creationId xmlns:a16="http://schemas.microsoft.com/office/drawing/2014/main" id="{35A3ACD3-4475-B6F3-1C57-F0961E9A02EB}"/>
              </a:ext>
            </a:extLst>
          </p:cNvPr>
          <p:cNvSpPr txBox="1"/>
          <p:nvPr/>
        </p:nvSpPr>
        <p:spPr>
          <a:xfrm>
            <a:off x="4740811" y="6175448"/>
            <a:ext cx="4889695" cy="646331"/>
          </a:xfrm>
          <a:prstGeom prst="rect">
            <a:avLst/>
          </a:prstGeom>
          <a:noFill/>
        </p:spPr>
        <p:txBody>
          <a:bodyPr wrap="square">
            <a:spAutoFit/>
          </a:bodyPr>
          <a:lstStyle/>
          <a:p>
            <a:r>
              <a:rPr lang="fr-FR" sz="3600" dirty="0">
                <a:hlinkClick r:id="rId7"/>
              </a:rPr>
              <a:t>GitHub Star </a:t>
            </a:r>
            <a:r>
              <a:rPr lang="fr-FR" sz="3600" dirty="0" err="1">
                <a:hlinkClick r:id="rId7"/>
              </a:rPr>
              <a:t>History</a:t>
            </a:r>
            <a:endParaRPr lang="fr-FR" sz="3600" dirty="0"/>
          </a:p>
        </p:txBody>
      </p:sp>
    </p:spTree>
    <p:extLst>
      <p:ext uri="{BB962C8B-B14F-4D97-AF65-F5344CB8AC3E}">
        <p14:creationId xmlns:p14="http://schemas.microsoft.com/office/powerpoint/2010/main" val="2495226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5CF3F-CCE6-2088-D52B-144114BDFA2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95CF80-4EA1-FC7B-22D4-8AA4CAE6316F}"/>
              </a:ext>
            </a:extLst>
          </p:cNvPr>
          <p:cNvSpPr/>
          <p:nvPr/>
        </p:nvSpPr>
        <p:spPr>
          <a:xfrm>
            <a:off x="-2" y="0"/>
            <a:ext cx="792480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Après 20 ans… j’ai enfin compris</a:t>
            </a:r>
          </a:p>
        </p:txBody>
      </p:sp>
      <p:sp>
        <p:nvSpPr>
          <p:cNvPr id="5" name="TextBox 35">
            <a:extLst>
              <a:ext uri="{FF2B5EF4-FFF2-40B4-BE49-F238E27FC236}">
                <a16:creationId xmlns:a16="http://schemas.microsoft.com/office/drawing/2014/main" id="{1D04BB3E-8A67-EBFA-3056-9B082CE94BF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5CBD35E-1262-5453-0047-239829A27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BE9FF1A-267E-D991-E4D3-EC99DA29A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8" name="Espace réservé du contenu 4">
            <a:extLst>
              <a:ext uri="{FF2B5EF4-FFF2-40B4-BE49-F238E27FC236}">
                <a16:creationId xmlns:a16="http://schemas.microsoft.com/office/drawing/2014/main" id="{EA0FB1AB-6B41-3534-301A-73D6AE063074}"/>
              </a:ext>
            </a:extLst>
          </p:cNvPr>
          <p:cNvPicPr>
            <a:picLocks noChangeAspect="1"/>
          </p:cNvPicPr>
          <p:nvPr/>
        </p:nvPicPr>
        <p:blipFill>
          <a:blip r:embed="rId6"/>
          <a:stretch>
            <a:fillRect/>
          </a:stretch>
        </p:blipFill>
        <p:spPr>
          <a:xfrm>
            <a:off x="838200" y="1168753"/>
            <a:ext cx="3316077" cy="4974121"/>
          </a:xfrm>
          <a:prstGeom prst="rect">
            <a:avLst/>
          </a:prstGeom>
          <a:solidFill>
            <a:schemeClr val="bg1"/>
          </a:solidFill>
        </p:spPr>
      </p:pic>
      <p:pic>
        <p:nvPicPr>
          <p:cNvPr id="9" name="Image 8">
            <a:extLst>
              <a:ext uri="{FF2B5EF4-FFF2-40B4-BE49-F238E27FC236}">
                <a16:creationId xmlns:a16="http://schemas.microsoft.com/office/drawing/2014/main" id="{0A8A2024-D374-F521-DEB7-12381A37A24E}"/>
              </a:ext>
            </a:extLst>
          </p:cNvPr>
          <p:cNvPicPr>
            <a:picLocks noChangeAspect="1"/>
          </p:cNvPicPr>
          <p:nvPr/>
        </p:nvPicPr>
        <p:blipFill>
          <a:blip r:embed="rId7"/>
          <a:stretch>
            <a:fillRect/>
          </a:stretch>
        </p:blipFill>
        <p:spPr>
          <a:xfrm>
            <a:off x="2089811" y="3537698"/>
            <a:ext cx="586154" cy="368710"/>
          </a:xfrm>
          <a:prstGeom prst="rect">
            <a:avLst/>
          </a:prstGeom>
        </p:spPr>
      </p:pic>
      <p:pic>
        <p:nvPicPr>
          <p:cNvPr id="10" name="Picture 2">
            <a:extLst>
              <a:ext uri="{FF2B5EF4-FFF2-40B4-BE49-F238E27FC236}">
                <a16:creationId xmlns:a16="http://schemas.microsoft.com/office/drawing/2014/main" id="{45552666-0796-E8BA-7503-526D257D7E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843" y="2949464"/>
            <a:ext cx="310968" cy="3109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5E4470E-C98E-E2FE-FA5A-3D90B7449E61}"/>
              </a:ext>
            </a:extLst>
          </p:cNvPr>
          <p:cNvSpPr txBox="1"/>
          <p:nvPr/>
        </p:nvSpPr>
        <p:spPr>
          <a:xfrm>
            <a:off x="5037406" y="2151727"/>
            <a:ext cx="6316394" cy="2554545"/>
          </a:xfrm>
          <a:prstGeom prst="rect">
            <a:avLst/>
          </a:prstGeom>
          <a:noFill/>
        </p:spPr>
        <p:txBody>
          <a:bodyPr wrap="square">
            <a:spAutoFit/>
          </a:bodyPr>
          <a:lstStyle/>
          <a:p>
            <a:r>
              <a:rPr lang="fr-FR" sz="4000" dirty="0"/>
              <a:t>“Le vrai open source, c’est quand ton projet t’échappe… et c’est magnifique.”</a:t>
            </a:r>
          </a:p>
        </p:txBody>
      </p:sp>
    </p:spTree>
    <p:extLst>
      <p:ext uri="{BB962C8B-B14F-4D97-AF65-F5344CB8AC3E}">
        <p14:creationId xmlns:p14="http://schemas.microsoft.com/office/powerpoint/2010/main" val="3272905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F46B6-7D53-05A9-F616-9E22FC0A1F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CA3993-FE69-3F75-5A86-49D5AD7A4D5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661FF681-4370-D14F-F1DE-5033A860F753}"/>
              </a:ext>
            </a:extLst>
          </p:cNvPr>
          <p:cNvSpPr txBox="1"/>
          <p:nvPr/>
        </p:nvSpPr>
        <p:spPr>
          <a:xfrm>
            <a:off x="2822713" y="2459504"/>
            <a:ext cx="6175512" cy="1938992"/>
          </a:xfrm>
          <a:prstGeom prst="rect">
            <a:avLst/>
          </a:prstGeom>
          <a:noFill/>
        </p:spPr>
        <p:txBody>
          <a:bodyPr wrap="square">
            <a:spAutoFit/>
          </a:bodyPr>
          <a:lstStyle/>
          <a:p>
            <a:r>
              <a:rPr lang="fr-FR" sz="4000" dirty="0"/>
              <a:t>“</a:t>
            </a:r>
            <a:r>
              <a:rPr lang="fr-FR" sz="4000" dirty="0" err="1"/>
              <a:t>SlimFaas</a:t>
            </a:r>
            <a:r>
              <a:rPr lang="fr-FR" sz="4000" dirty="0"/>
              <a:t> a pris du poids - et c’est une excellente nouvelle !”</a:t>
            </a:r>
          </a:p>
        </p:txBody>
      </p:sp>
      <p:sp>
        <p:nvSpPr>
          <p:cNvPr id="4" name="TextBox 35">
            <a:extLst>
              <a:ext uri="{FF2B5EF4-FFF2-40B4-BE49-F238E27FC236}">
                <a16:creationId xmlns:a16="http://schemas.microsoft.com/office/drawing/2014/main" id="{BE1E600F-5FA6-3982-FA8A-6EF424FE583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0AD8EA94-68D8-B866-EDCB-66E9E749D1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B7958B6-B769-505D-866A-4033E12A4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55565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580B-D38D-6B73-7EF0-07366E04D5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67F132-6ECD-90EE-6BB6-EBD8128764CD}"/>
              </a:ext>
            </a:extLst>
          </p:cNvPr>
          <p:cNvSpPr>
            <a:spLocks noGrp="1"/>
          </p:cNvSpPr>
          <p:nvPr>
            <p:ph type="title"/>
          </p:nvPr>
        </p:nvSpPr>
        <p:spPr/>
        <p:txBody>
          <a:bodyPr/>
          <a:lstStyle/>
          <a:p>
            <a:endParaRPr lang="fr-FR"/>
          </a:p>
        </p:txBody>
      </p:sp>
      <p:pic>
        <p:nvPicPr>
          <p:cNvPr id="9" name="Espace réservé du contenu 8">
            <a:extLst>
              <a:ext uri="{FF2B5EF4-FFF2-40B4-BE49-F238E27FC236}">
                <a16:creationId xmlns:a16="http://schemas.microsoft.com/office/drawing/2014/main" id="{BD940C51-954F-22BD-6A65-0E120E099565}"/>
              </a:ext>
            </a:extLst>
          </p:cNvPr>
          <p:cNvPicPr>
            <a:picLocks noGrp="1" noChangeAspect="1"/>
          </p:cNvPicPr>
          <p:nvPr>
            <p:ph idx="1"/>
          </p:nvPr>
        </p:nvPicPr>
        <p:blipFill>
          <a:blip r:embed="rId3"/>
          <a:stretch>
            <a:fillRect/>
          </a:stretch>
        </p:blipFill>
        <p:spPr>
          <a:xfrm>
            <a:off x="-107696" y="-782424"/>
            <a:ext cx="12359519" cy="8239682"/>
          </a:xfrm>
        </p:spPr>
      </p:pic>
      <p:sp>
        <p:nvSpPr>
          <p:cNvPr id="4" name="Rectangle 3">
            <a:extLst>
              <a:ext uri="{FF2B5EF4-FFF2-40B4-BE49-F238E27FC236}">
                <a16:creationId xmlns:a16="http://schemas.microsoft.com/office/drawing/2014/main" id="{272C3D39-E2D9-15D3-D687-E15821113745}"/>
              </a:ext>
            </a:extLst>
          </p:cNvPr>
          <p:cNvSpPr/>
          <p:nvPr/>
        </p:nvSpPr>
        <p:spPr>
          <a:xfrm>
            <a:off x="-2" y="0"/>
            <a:ext cx="8984975"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Rejoignez la salle de sport </a:t>
            </a:r>
            <a:r>
              <a:rPr lang="fr-FR" sz="4000" dirty="0" err="1"/>
              <a:t>SlimFaas</a:t>
            </a:r>
            <a:r>
              <a:rPr lang="fr-FR" sz="4000" dirty="0"/>
              <a:t> 💪</a:t>
            </a:r>
          </a:p>
        </p:txBody>
      </p:sp>
      <p:sp>
        <p:nvSpPr>
          <p:cNvPr id="5" name="TextBox 35">
            <a:extLst>
              <a:ext uri="{FF2B5EF4-FFF2-40B4-BE49-F238E27FC236}">
                <a16:creationId xmlns:a16="http://schemas.microsoft.com/office/drawing/2014/main" id="{A1EB9889-A102-9B5C-D150-91E9EC4B597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0CFF62B-BC12-7CFE-7C01-E04BEEE0DA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7F198D7-899E-8299-681E-A46454F09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8" name="Image 7">
            <a:extLst>
              <a:ext uri="{FF2B5EF4-FFF2-40B4-BE49-F238E27FC236}">
                <a16:creationId xmlns:a16="http://schemas.microsoft.com/office/drawing/2014/main" id="{BCCE48D9-FE23-9E8F-841B-8F7C69DC28D5}"/>
              </a:ext>
            </a:extLst>
          </p:cNvPr>
          <p:cNvPicPr>
            <a:picLocks noChangeAspect="1"/>
          </p:cNvPicPr>
          <p:nvPr/>
        </p:nvPicPr>
        <p:blipFill>
          <a:blip r:embed="rId7"/>
          <a:stretch>
            <a:fillRect/>
          </a:stretch>
        </p:blipFill>
        <p:spPr>
          <a:xfrm>
            <a:off x="7651324" y="1342216"/>
            <a:ext cx="2192538" cy="2313598"/>
          </a:xfrm>
          <a:prstGeom prst="rect">
            <a:avLst/>
          </a:prstGeom>
        </p:spPr>
      </p:pic>
      <p:sp>
        <p:nvSpPr>
          <p:cNvPr id="10" name="ZoneTexte 9">
            <a:extLst>
              <a:ext uri="{FF2B5EF4-FFF2-40B4-BE49-F238E27FC236}">
                <a16:creationId xmlns:a16="http://schemas.microsoft.com/office/drawing/2014/main" id="{5C116027-4B71-969C-DB2D-B5734C53CAA0}"/>
              </a:ext>
            </a:extLst>
          </p:cNvPr>
          <p:cNvSpPr txBox="1"/>
          <p:nvPr/>
        </p:nvSpPr>
        <p:spPr>
          <a:xfrm>
            <a:off x="6042091" y="3742975"/>
            <a:ext cx="5885764" cy="830997"/>
          </a:xfrm>
          <a:prstGeom prst="rect">
            <a:avLst/>
          </a:prstGeom>
          <a:noFill/>
        </p:spPr>
        <p:txBody>
          <a:bodyPr wrap="square">
            <a:spAutoFit/>
          </a:bodyPr>
          <a:lstStyle/>
          <a:p>
            <a:r>
              <a:rPr lang="fr-FR" sz="4800" dirty="0">
                <a:solidFill>
                  <a:schemeClr val="bg2">
                    <a:lumMod val="75000"/>
                  </a:schemeClr>
                </a:solidFill>
                <a:hlinkClick r:id="rId8">
                  <a:extLst>
                    <a:ext uri="{A12FA001-AC4F-418D-AE19-62706E023703}">
                      <ahyp:hlinkClr xmlns:ahyp="http://schemas.microsoft.com/office/drawing/2018/hyperlinkcolor" val="tx"/>
                    </a:ext>
                  </a:extLst>
                </a:hlinkClick>
              </a:rPr>
              <a:t>https://slimfaas.dev</a:t>
            </a:r>
            <a:endParaRPr lang="fr-FR" sz="4800" dirty="0">
              <a:solidFill>
                <a:schemeClr val="bg2">
                  <a:lumMod val="75000"/>
                </a:schemeClr>
              </a:solidFill>
            </a:endParaRPr>
          </a:p>
        </p:txBody>
      </p:sp>
    </p:spTree>
    <p:extLst>
      <p:ext uri="{BB962C8B-B14F-4D97-AF65-F5344CB8AC3E}">
        <p14:creationId xmlns:p14="http://schemas.microsoft.com/office/powerpoint/2010/main" val="378775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117F-AEED-278D-FF88-825BB431B496}"/>
            </a:ext>
          </a:extLst>
        </p:cNvPr>
        <p:cNvGrpSpPr/>
        <p:nvPr/>
      </p:nvGrpSpPr>
      <p:grpSpPr>
        <a:xfrm>
          <a:off x="0" y="0"/>
          <a:ext cx="0" cy="0"/>
          <a:chOff x="0" y="0"/>
          <a:chExt cx="0" cy="0"/>
        </a:xfrm>
      </p:grpSpPr>
      <p:pic>
        <p:nvPicPr>
          <p:cNvPr id="11" name="Picture 4" descr="Aperçu de l’image">
            <a:extLst>
              <a:ext uri="{FF2B5EF4-FFF2-40B4-BE49-F238E27FC236}">
                <a16:creationId xmlns:a16="http://schemas.microsoft.com/office/drawing/2014/main" id="{28ECED14-B75C-6F9E-4A6F-F586698CE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3F5B6D-F830-022F-3975-78F09E91FC11}"/>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Conclusion</a:t>
            </a:r>
          </a:p>
        </p:txBody>
      </p:sp>
      <p:sp>
        <p:nvSpPr>
          <p:cNvPr id="5" name="TextBox 35">
            <a:extLst>
              <a:ext uri="{FF2B5EF4-FFF2-40B4-BE49-F238E27FC236}">
                <a16:creationId xmlns:a16="http://schemas.microsoft.com/office/drawing/2014/main" id="{754F8338-06C9-3C12-7E88-C64B03C2A96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6F7B5AFF-CD70-70BF-0434-4B6D6B855A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88AA6704-D404-8210-F9FC-FE544BA9B3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93766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pic>
        <p:nvPicPr>
          <p:cNvPr id="9" name="Image 8">
            <a:extLst>
              <a:ext uri="{FF2B5EF4-FFF2-40B4-BE49-F238E27FC236}">
                <a16:creationId xmlns:a16="http://schemas.microsoft.com/office/drawing/2014/main" id="{E070FA1B-EE85-4978-53E2-ACD8321E3E73}"/>
              </a:ext>
            </a:extLst>
          </p:cNvPr>
          <p:cNvPicPr>
            <a:picLocks noChangeAspect="1"/>
          </p:cNvPicPr>
          <p:nvPr/>
        </p:nvPicPr>
        <p:blipFill>
          <a:blip r:embed="rId3"/>
          <a:stretch>
            <a:fillRect/>
          </a:stretch>
        </p:blipFill>
        <p:spPr>
          <a:xfrm>
            <a:off x="385561" y="1929696"/>
            <a:ext cx="2740513" cy="2855384"/>
          </a:xfrm>
          <a:prstGeom prst="rect">
            <a:avLst/>
          </a:prstGeom>
        </p:spPr>
      </p:pic>
      <p:sp>
        <p:nvSpPr>
          <p:cNvPr id="10" name="ZoneTexte 9">
            <a:extLst>
              <a:ext uri="{FF2B5EF4-FFF2-40B4-BE49-F238E27FC236}">
                <a16:creationId xmlns:a16="http://schemas.microsoft.com/office/drawing/2014/main" id="{4205AED9-385C-E144-B22B-86F5B88BE0B9}"/>
              </a:ext>
            </a:extLst>
          </p:cNvPr>
          <p:cNvSpPr txBox="1"/>
          <p:nvPr/>
        </p:nvSpPr>
        <p:spPr>
          <a:xfrm>
            <a:off x="482455" y="4752093"/>
            <a:ext cx="2546723" cy="523220"/>
          </a:xfrm>
          <a:prstGeom prst="rect">
            <a:avLst/>
          </a:prstGeom>
          <a:noFill/>
        </p:spPr>
        <p:txBody>
          <a:bodyPr wrap="none" rtlCol="0">
            <a:spAutoFit/>
          </a:bodyPr>
          <a:lstStyle/>
          <a:p>
            <a:r>
              <a:rPr lang="fr-FR" sz="2800" dirty="0"/>
              <a:t>Open Feedback</a:t>
            </a:r>
          </a:p>
        </p:txBody>
      </p:sp>
      <p:sp>
        <p:nvSpPr>
          <p:cNvPr id="5" name="TextBox 35">
            <a:extLst>
              <a:ext uri="{FF2B5EF4-FFF2-40B4-BE49-F238E27FC236}">
                <a16:creationId xmlns:a16="http://schemas.microsoft.com/office/drawing/2014/main" id="{A821BFC0-AA5E-0197-4D0F-5141B170FE3E}"/>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2A197DB-64EA-C791-11D8-67FBA54B50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D2EA5B8D-5967-6B48-E5AE-A1E13D6B77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946442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8FCA1-0E24-D687-307F-606879997A17}"/>
            </a:ext>
          </a:extLst>
        </p:cNvPr>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D6486D0C-BAE6-3EAE-52D5-8724246EEC67}"/>
              </a:ext>
            </a:extLst>
          </p:cNvPr>
          <p:cNvGraphicFramePr>
            <a:graphicFrameLocks noGrp="1"/>
          </p:cNvGraphicFramePr>
          <p:nvPr>
            <p:ph idx="1"/>
          </p:nvPr>
        </p:nvGraphicFramePr>
        <p:xfrm>
          <a:off x="973112" y="899015"/>
          <a:ext cx="9923872" cy="5525366"/>
        </p:xfrm>
        <a:graphic>
          <a:graphicData uri="http://schemas.openxmlformats.org/drawingml/2006/table">
            <a:tbl>
              <a:tblPr/>
              <a:tblGrid>
                <a:gridCol w="4961936">
                  <a:extLst>
                    <a:ext uri="{9D8B030D-6E8A-4147-A177-3AD203B41FA5}">
                      <a16:colId xmlns:a16="http://schemas.microsoft.com/office/drawing/2014/main" val="2617062702"/>
                    </a:ext>
                  </a:extLst>
                </a:gridCol>
                <a:gridCol w="4961936">
                  <a:extLst>
                    <a:ext uri="{9D8B030D-6E8A-4147-A177-3AD203B41FA5}">
                      <a16:colId xmlns:a16="http://schemas.microsoft.com/office/drawing/2014/main" val="169737361"/>
                    </a:ext>
                  </a:extLst>
                </a:gridCol>
              </a:tblGrid>
              <a:tr h="488419">
                <a:tc>
                  <a:txBody>
                    <a:bodyPr/>
                    <a:lstStyle/>
                    <a:p>
                      <a:pPr>
                        <a:buNone/>
                      </a:pPr>
                      <a:r>
                        <a:rPr lang="fr-FR" sz="3200" dirty="0"/>
                        <a:t>Nom</a:t>
                      </a:r>
                    </a:p>
                  </a:txBody>
                  <a:tcPr marL="16124" marR="16124" marT="8062" marB="8062" anchor="ctr">
                    <a:lnL>
                      <a:noFill/>
                    </a:lnL>
                    <a:lnR>
                      <a:noFill/>
                    </a:lnR>
                    <a:lnT>
                      <a:noFill/>
                    </a:lnT>
                    <a:lnB>
                      <a:noFill/>
                    </a:lnB>
                    <a:noFill/>
                  </a:tcPr>
                </a:tc>
                <a:tc>
                  <a:txBody>
                    <a:bodyPr/>
                    <a:lstStyle/>
                    <a:p>
                      <a:pPr>
                        <a:buNone/>
                      </a:pPr>
                      <a:r>
                        <a:rPr lang="fr-FR" sz="3200" dirty="0"/>
                        <a:t>Organisation / rôle</a:t>
                      </a:r>
                    </a:p>
                  </a:txBody>
                  <a:tcPr marL="16124" marR="16124" marT="8062" marB="8062" anchor="ctr">
                    <a:lnL>
                      <a:noFill/>
                    </a:lnL>
                    <a:lnR>
                      <a:noFill/>
                    </a:lnR>
                    <a:lnT>
                      <a:noFill/>
                    </a:lnT>
                    <a:lnB>
                      <a:noFill/>
                    </a:lnB>
                    <a:noFill/>
                  </a:tcPr>
                </a:tc>
                <a:extLst>
                  <a:ext uri="{0D108BD9-81ED-4DB2-BD59-A6C34878D82A}">
                    <a16:rowId xmlns:a16="http://schemas.microsoft.com/office/drawing/2014/main" val="761885977"/>
                  </a:ext>
                </a:extLst>
              </a:tr>
              <a:tr h="427367">
                <a:tc>
                  <a:txBody>
                    <a:bodyPr/>
                    <a:lstStyle/>
                    <a:p>
                      <a:pPr>
                        <a:buNone/>
                      </a:pPr>
                      <a:r>
                        <a:rPr lang="fr-FR" sz="1800" dirty="0"/>
                        <a:t>Alex </a:t>
                      </a:r>
                      <a:r>
                        <a:rPr lang="fr-FR" sz="1800" dirty="0" err="1"/>
                        <a:t>Chircop</a:t>
                      </a:r>
                      <a:r>
                        <a:rPr lang="fr-FR" sz="1800" dirty="0"/>
                        <a:t> (terme 3/4/2025-3/4/2027)</a:t>
                      </a:r>
                    </a:p>
                  </a:txBody>
                  <a:tcPr marL="16124" marR="16124" marT="8062" marB="8062" anchor="ctr">
                    <a:lnL>
                      <a:noFill/>
                    </a:lnL>
                    <a:lnR>
                      <a:noFill/>
                    </a:lnR>
                    <a:lnT>
                      <a:noFill/>
                    </a:lnT>
                    <a:lnB>
                      <a:noFill/>
                    </a:lnB>
                    <a:noFill/>
                  </a:tcPr>
                </a:tc>
                <a:tc>
                  <a:txBody>
                    <a:bodyPr/>
                    <a:lstStyle/>
                    <a:p>
                      <a:pPr>
                        <a:buNone/>
                      </a:pPr>
                      <a:r>
                        <a:rPr lang="fr-FR" sz="1800"/>
                        <a:t>Akamai – TOC-appointed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45151973"/>
                  </a:ext>
                </a:extLst>
              </a:tr>
              <a:tr h="427367">
                <a:tc>
                  <a:txBody>
                    <a:bodyPr/>
                    <a:lstStyle/>
                    <a:p>
                      <a:pPr>
                        <a:buNone/>
                      </a:pPr>
                      <a:r>
                        <a:rPr lang="fr-FR" sz="1800"/>
                        <a:t>Chad Beaudin (terme 3/4/2025-3/4/2027)</a:t>
                      </a:r>
                    </a:p>
                  </a:txBody>
                  <a:tcPr marL="16124" marR="16124" marT="8062" marB="8062" anchor="ctr">
                    <a:lnL>
                      <a:noFill/>
                    </a:lnL>
                    <a:lnR>
                      <a:noFill/>
                    </a:lnR>
                    <a:lnT>
                      <a:noFill/>
                    </a:lnT>
                    <a:lnB>
                      <a:noFill/>
                    </a:lnB>
                    <a:noFill/>
                  </a:tcPr>
                </a:tc>
                <a:tc>
                  <a:txBody>
                    <a:bodyPr/>
                    <a:lstStyle/>
                    <a:p>
                      <a:pPr>
                        <a:buNone/>
                      </a:pPr>
                      <a:r>
                        <a:rPr lang="fr-FR" sz="1800"/>
                        <a:t>Boeing – End-User-appointed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02748759"/>
                  </a:ext>
                </a:extLst>
              </a:tr>
              <a:tr h="427367">
                <a:tc>
                  <a:txBody>
                    <a:bodyPr/>
                    <a:lstStyle/>
                    <a:p>
                      <a:pPr>
                        <a:buNone/>
                      </a:pPr>
                      <a:r>
                        <a:rPr lang="fr-FR" sz="1800"/>
                        <a:t>Davanum Srinivas (terme 2/16/2024-2/16/2026)</a:t>
                      </a:r>
                    </a:p>
                  </a:txBody>
                  <a:tcPr marL="16124" marR="16124" marT="8062" marB="8062" anchor="ctr">
                    <a:lnL>
                      <a:noFill/>
                    </a:lnL>
                    <a:lnR>
                      <a:noFill/>
                    </a:lnR>
                    <a:lnT>
                      <a:noFill/>
                    </a:lnT>
                    <a:lnB>
                      <a:noFill/>
                    </a:lnB>
                    <a:noFill/>
                  </a:tcPr>
                </a:tc>
                <a:tc>
                  <a:txBody>
                    <a:bodyPr/>
                    <a:lstStyle/>
                    <a:p>
                      <a:pPr>
                        <a:buNone/>
                      </a:pPr>
                      <a:r>
                        <a:rPr lang="fr-FR" sz="1800" dirty="0" err="1"/>
                        <a:t>Nvidia</a:t>
                      </a:r>
                      <a:r>
                        <a:rPr lang="fr-FR" sz="1800" dirty="0"/>
                        <a:t> – TOC-</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243059608"/>
                  </a:ext>
                </a:extLst>
              </a:tr>
              <a:tr h="427367">
                <a:tc>
                  <a:txBody>
                    <a:bodyPr/>
                    <a:lstStyle/>
                    <a:p>
                      <a:pPr>
                        <a:buNone/>
                      </a:pPr>
                      <a:r>
                        <a:rPr lang="fr-FR" sz="1800"/>
                        <a:t>Emily Fox (terme 2/4/2024-3/4/2026)</a:t>
                      </a:r>
                    </a:p>
                  </a:txBody>
                  <a:tcPr marL="16124" marR="16124" marT="8062" marB="8062" anchor="ctr">
                    <a:lnL>
                      <a:noFill/>
                    </a:lnL>
                    <a:lnR>
                      <a:noFill/>
                    </a:lnR>
                    <a:lnT>
                      <a:noFill/>
                    </a:lnT>
                    <a:lnB>
                      <a:noFill/>
                    </a:lnB>
                    <a:noFill/>
                  </a:tcPr>
                </a:tc>
                <a:tc>
                  <a:txBody>
                    <a:bodyPr/>
                    <a:lstStyle/>
                    <a:p>
                      <a:pPr>
                        <a:buNone/>
                      </a:pPr>
                      <a:r>
                        <a:rPr lang="fr-FR" sz="1800"/>
                        <a:t>Red Hat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074318885"/>
                  </a:ext>
                </a:extLst>
              </a:tr>
              <a:tr h="747892">
                <a:tc>
                  <a:txBody>
                    <a:bodyPr/>
                    <a:lstStyle/>
                    <a:p>
                      <a:pPr>
                        <a:buNone/>
                      </a:pPr>
                      <a:r>
                        <a:rPr lang="fr-FR" sz="1800"/>
                        <a:t>Faseela K (terme 3/4/2025-3/4/2027)</a:t>
                      </a:r>
                    </a:p>
                  </a:txBody>
                  <a:tcPr marL="16124" marR="16124" marT="8062" marB="8062" anchor="ctr">
                    <a:lnL>
                      <a:noFill/>
                    </a:lnL>
                    <a:lnR>
                      <a:noFill/>
                    </a:lnR>
                    <a:lnT>
                      <a:noFill/>
                    </a:lnT>
                    <a:lnB>
                      <a:noFill/>
                    </a:lnB>
                    <a:noFill/>
                  </a:tcPr>
                </a:tc>
                <a:tc>
                  <a:txBody>
                    <a:bodyPr/>
                    <a:lstStyle/>
                    <a:p>
                      <a:pPr>
                        <a:buNone/>
                      </a:pPr>
                      <a:r>
                        <a:rPr lang="fr-FR" sz="1800"/>
                        <a:t>Ericsson Software Technology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4196393333"/>
                  </a:ext>
                </a:extLst>
              </a:tr>
              <a:tr h="427367">
                <a:tc>
                  <a:txBody>
                    <a:bodyPr/>
                    <a:lstStyle/>
                    <a:p>
                      <a:pPr>
                        <a:buNone/>
                      </a:pPr>
                      <a:r>
                        <a:rPr lang="fr-FR" sz="1800"/>
                        <a:t>Jeremy Rickard (terme 3/4/2025-3/4/2027)</a:t>
                      </a:r>
                    </a:p>
                  </a:txBody>
                  <a:tcPr marL="16124" marR="16124" marT="8062" marB="8062" anchor="ctr">
                    <a:lnL>
                      <a:noFill/>
                    </a:lnL>
                    <a:lnR>
                      <a:noFill/>
                    </a:lnR>
                    <a:lnT>
                      <a:noFill/>
                    </a:lnT>
                    <a:lnB>
                      <a:noFill/>
                    </a:lnB>
                    <a:noFill/>
                  </a:tcPr>
                </a:tc>
                <a:tc>
                  <a:txBody>
                    <a:bodyPr/>
                    <a:lstStyle/>
                    <a:p>
                      <a:pPr>
                        <a:buNone/>
                      </a:pPr>
                      <a:r>
                        <a:rPr lang="fr-FR" sz="1800"/>
                        <a:t>Microsoft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675726403"/>
                  </a:ext>
                </a:extLst>
              </a:tr>
              <a:tr h="427367">
                <a:tc>
                  <a:txBody>
                    <a:bodyPr/>
                    <a:lstStyle/>
                    <a:p>
                      <a:pPr>
                        <a:buNone/>
                      </a:pPr>
                      <a:r>
                        <a:rPr lang="fr-FR" sz="1800"/>
                        <a:t>Karena Angell (terme 3/4/2025-3/4/2027)</a:t>
                      </a:r>
                    </a:p>
                  </a:txBody>
                  <a:tcPr marL="16124" marR="16124" marT="8062" marB="8062" anchor="ctr">
                    <a:lnL>
                      <a:noFill/>
                    </a:lnL>
                    <a:lnR>
                      <a:noFill/>
                    </a:lnR>
                    <a:lnT>
                      <a:noFill/>
                    </a:lnT>
                    <a:lnB>
                      <a:noFill/>
                    </a:lnB>
                    <a:noFill/>
                  </a:tcPr>
                </a:tc>
                <a:tc>
                  <a:txBody>
                    <a:bodyPr/>
                    <a:lstStyle/>
                    <a:p>
                      <a:pPr>
                        <a:buNone/>
                      </a:pPr>
                      <a:r>
                        <a:rPr lang="fr-FR" sz="1800"/>
                        <a:t>Red Hat – TOC Chair,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049332190"/>
                  </a:ext>
                </a:extLst>
              </a:tr>
              <a:tr h="427367">
                <a:tc>
                  <a:txBody>
                    <a:bodyPr/>
                    <a:lstStyle/>
                    <a:p>
                      <a:pPr>
                        <a:buNone/>
                      </a:pPr>
                      <a:r>
                        <a:rPr lang="fr-FR" sz="1800"/>
                        <a:t>Katie Gamanji (terme 3/18/2022-2/4/2026)</a:t>
                      </a:r>
                    </a:p>
                  </a:txBody>
                  <a:tcPr marL="16124" marR="16124" marT="8062" marB="8062" anchor="ctr">
                    <a:lnL>
                      <a:noFill/>
                    </a:lnL>
                    <a:lnR>
                      <a:noFill/>
                    </a:lnR>
                    <a:lnT>
                      <a:noFill/>
                    </a:lnT>
                    <a:lnB>
                      <a:noFill/>
                    </a:lnB>
                    <a:noFill/>
                  </a:tcPr>
                </a:tc>
                <a:tc>
                  <a:txBody>
                    <a:bodyPr/>
                    <a:lstStyle/>
                    <a:p>
                      <a:pPr>
                        <a:buNone/>
                      </a:pPr>
                      <a:r>
                        <a:rPr lang="fr-FR" sz="1800"/>
                        <a:t>Apple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121701816"/>
                  </a:ext>
                </a:extLst>
              </a:tr>
              <a:tr h="427367">
                <a:tc>
                  <a:txBody>
                    <a:bodyPr/>
                    <a:lstStyle/>
                    <a:p>
                      <a:pPr>
                        <a:buNone/>
                      </a:pPr>
                      <a:r>
                        <a:rPr lang="fr-FR" sz="1800"/>
                        <a:t>Kevin (Zefeng) Wang (terme 2/4/2024-2/4/2026)</a:t>
                      </a:r>
                    </a:p>
                  </a:txBody>
                  <a:tcPr marL="16124" marR="16124" marT="8062" marB="8062" anchor="ctr">
                    <a:lnL>
                      <a:noFill/>
                    </a:lnL>
                    <a:lnR>
                      <a:noFill/>
                    </a:lnR>
                    <a:lnT>
                      <a:noFill/>
                    </a:lnT>
                    <a:lnB>
                      <a:noFill/>
                    </a:lnB>
                    <a:noFill/>
                  </a:tcPr>
                </a:tc>
                <a:tc>
                  <a:txBody>
                    <a:bodyPr/>
                    <a:lstStyle/>
                    <a:p>
                      <a:pPr>
                        <a:buNone/>
                      </a:pPr>
                      <a:r>
                        <a:rPr lang="fr-FR" sz="1800"/>
                        <a:t>Huawei – Maintainer-appointed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180282185"/>
                  </a:ext>
                </a:extLst>
              </a:tr>
              <a:tr h="427367">
                <a:tc>
                  <a:txBody>
                    <a:bodyPr/>
                    <a:lstStyle/>
                    <a:p>
                      <a:pPr>
                        <a:buNone/>
                      </a:pPr>
                      <a:r>
                        <a:rPr lang="fr-FR" sz="1800"/>
                        <a:t>Lin Sun (terme 2/4/2024-2/4/2026)</a:t>
                      </a:r>
                    </a:p>
                  </a:txBody>
                  <a:tcPr marL="16124" marR="16124" marT="8062" marB="8062" anchor="ctr">
                    <a:lnL>
                      <a:noFill/>
                    </a:lnL>
                    <a:lnR>
                      <a:noFill/>
                    </a:lnR>
                    <a:lnT>
                      <a:noFill/>
                    </a:lnT>
                    <a:lnB>
                      <a:noFill/>
                    </a:lnB>
                    <a:noFill/>
                  </a:tcPr>
                </a:tc>
                <a:tc>
                  <a:txBody>
                    <a:bodyPr/>
                    <a:lstStyle/>
                    <a:p>
                      <a:pPr>
                        <a:buNone/>
                      </a:pPr>
                      <a:r>
                        <a:rPr lang="fr-FR" sz="1800"/>
                        <a:t>Solo.io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449511902"/>
                  </a:ext>
                </a:extLst>
              </a:tr>
              <a:tr h="427367">
                <a:tc>
                  <a:txBody>
                    <a:bodyPr/>
                    <a:lstStyle/>
                    <a:p>
                      <a:pPr>
                        <a:buNone/>
                      </a:pPr>
                      <a:r>
                        <a:rPr lang="fr-FR" sz="1800"/>
                        <a:t>Ricardo Rocha (terme 2/4/2024-2/4/2026)</a:t>
                      </a:r>
                    </a:p>
                  </a:txBody>
                  <a:tcPr marL="16124" marR="16124" marT="8062" marB="8062" anchor="ctr">
                    <a:lnL>
                      <a:noFill/>
                    </a:lnL>
                    <a:lnR>
                      <a:noFill/>
                    </a:lnR>
                    <a:lnT>
                      <a:noFill/>
                    </a:lnT>
                    <a:lnB>
                      <a:noFill/>
                    </a:lnB>
                    <a:noFill/>
                  </a:tcPr>
                </a:tc>
                <a:tc>
                  <a:txBody>
                    <a:bodyPr/>
                    <a:lstStyle/>
                    <a:p>
                      <a:pPr>
                        <a:buNone/>
                      </a:pPr>
                      <a:r>
                        <a:rPr lang="fr-FR" sz="1800" dirty="0"/>
                        <a:t>CERN – End-User-</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744135646"/>
                  </a:ext>
                </a:extLst>
              </a:tr>
            </a:tbl>
          </a:graphicData>
        </a:graphic>
      </p:graphicFrame>
      <p:sp>
        <p:nvSpPr>
          <p:cNvPr id="4" name="Rectangle 3">
            <a:extLst>
              <a:ext uri="{FF2B5EF4-FFF2-40B4-BE49-F238E27FC236}">
                <a16:creationId xmlns:a16="http://schemas.microsoft.com/office/drawing/2014/main" id="{5136CFE8-4179-8FD8-E14D-EF79D73CA8FC}"/>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69170DF2-B2C8-7722-98E4-5C8C2973FBD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F0B5CE-DCD5-D9E0-3118-4B632D9215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3A37B30E-3C67-1A8C-A38B-75213702A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2" name="ZoneTexte 11">
            <a:extLst>
              <a:ext uri="{FF2B5EF4-FFF2-40B4-BE49-F238E27FC236}">
                <a16:creationId xmlns:a16="http://schemas.microsoft.com/office/drawing/2014/main" id="{0D02057F-1009-CE8C-29B5-E33004B45816}"/>
              </a:ext>
            </a:extLst>
          </p:cNvPr>
          <p:cNvSpPr txBox="1"/>
          <p:nvPr/>
        </p:nvSpPr>
        <p:spPr>
          <a:xfrm>
            <a:off x="8499423" y="226814"/>
            <a:ext cx="2986790" cy="369332"/>
          </a:xfrm>
          <a:prstGeom prst="rect">
            <a:avLst/>
          </a:prstGeom>
          <a:noFill/>
        </p:spPr>
        <p:txBody>
          <a:bodyPr wrap="square">
            <a:spAutoFit/>
          </a:bodyPr>
          <a:lstStyle/>
          <a:p>
            <a:r>
              <a:rPr lang="fr-FR" dirty="0"/>
              <a:t>(mise à jour au 3 avril 2025)</a:t>
            </a:r>
          </a:p>
        </p:txBody>
      </p:sp>
    </p:spTree>
    <p:extLst>
      <p:ext uri="{BB962C8B-B14F-4D97-AF65-F5344CB8AC3E}">
        <p14:creationId xmlns:p14="http://schemas.microsoft.com/office/powerpoint/2010/main" val="422641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CFCAD-DA96-9F9F-1B1D-9AD4E8D27C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05D9E3-9C9F-9FF8-18C6-5458BA851A8C}"/>
              </a:ext>
            </a:extLst>
          </p:cNvPr>
          <p:cNvSpPr>
            <a:spLocks noGrp="1"/>
          </p:cNvSpPr>
          <p:nvPr>
            <p:ph type="title"/>
          </p:nvPr>
        </p:nvSpPr>
        <p:spPr/>
        <p:txBody>
          <a:bodyPr/>
          <a:lstStyle/>
          <a:p>
            <a:endParaRPr lang="fr-FR"/>
          </a:p>
        </p:txBody>
      </p:sp>
      <p:graphicFrame>
        <p:nvGraphicFramePr>
          <p:cNvPr id="9" name="Espace réservé du contenu 8">
            <a:extLst>
              <a:ext uri="{FF2B5EF4-FFF2-40B4-BE49-F238E27FC236}">
                <a16:creationId xmlns:a16="http://schemas.microsoft.com/office/drawing/2014/main" id="{B8FFDB19-AE49-1E97-40D9-CAC08E777A04}"/>
              </a:ext>
            </a:extLst>
          </p:cNvPr>
          <p:cNvGraphicFramePr>
            <a:graphicFrameLocks noGrp="1"/>
          </p:cNvGraphicFramePr>
          <p:nvPr>
            <p:ph idx="1"/>
          </p:nvPr>
        </p:nvGraphicFramePr>
        <p:xfrm>
          <a:off x="494675" y="952838"/>
          <a:ext cx="11242623" cy="5835480"/>
        </p:xfrm>
        <a:graphic>
          <a:graphicData uri="http://schemas.openxmlformats.org/drawingml/2006/table">
            <a:tbl>
              <a:tblPr>
                <a:tableStyleId>{638B1855-1B75-4FBE-930C-398BA8C253C6}</a:tableStyleId>
              </a:tblPr>
              <a:tblGrid>
                <a:gridCol w="3747541">
                  <a:extLst>
                    <a:ext uri="{9D8B030D-6E8A-4147-A177-3AD203B41FA5}">
                      <a16:colId xmlns:a16="http://schemas.microsoft.com/office/drawing/2014/main" val="715239867"/>
                    </a:ext>
                  </a:extLst>
                </a:gridCol>
                <a:gridCol w="3747541">
                  <a:extLst>
                    <a:ext uri="{9D8B030D-6E8A-4147-A177-3AD203B41FA5}">
                      <a16:colId xmlns:a16="http://schemas.microsoft.com/office/drawing/2014/main" val="2560111977"/>
                    </a:ext>
                  </a:extLst>
                </a:gridCol>
                <a:gridCol w="3747541">
                  <a:extLst>
                    <a:ext uri="{9D8B030D-6E8A-4147-A177-3AD203B41FA5}">
                      <a16:colId xmlns:a16="http://schemas.microsoft.com/office/drawing/2014/main" val="704555387"/>
                    </a:ext>
                  </a:extLst>
                </a:gridCol>
              </a:tblGrid>
              <a:tr h="527483">
                <a:tc>
                  <a:txBody>
                    <a:bodyPr/>
                    <a:lstStyle/>
                    <a:p>
                      <a:pPr>
                        <a:buNone/>
                      </a:pPr>
                      <a:r>
                        <a:rPr lang="fr-FR" sz="3600"/>
                        <a:t>TAG</a:t>
                      </a:r>
                    </a:p>
                  </a:txBody>
                  <a:tcPr marL="12459" marR="12459" marT="6230" marB="6230" anchor="ctr"/>
                </a:tc>
                <a:tc>
                  <a:txBody>
                    <a:bodyPr/>
                    <a:lstStyle/>
                    <a:p>
                      <a:pPr>
                        <a:buNone/>
                      </a:pPr>
                      <a:r>
                        <a:rPr lang="fr-FR" sz="3600" dirty="0"/>
                        <a:t>Domaine / Mission</a:t>
                      </a:r>
                    </a:p>
                  </a:txBody>
                  <a:tcPr marL="12459" marR="12459" marT="6230" marB="6230" anchor="ctr"/>
                </a:tc>
                <a:tc>
                  <a:txBody>
                    <a:bodyPr/>
                    <a:lstStyle/>
                    <a:p>
                      <a:pPr>
                        <a:buNone/>
                      </a:pPr>
                      <a:r>
                        <a:rPr lang="fr-FR" sz="3600" dirty="0"/>
                        <a:t>Lien</a:t>
                      </a:r>
                    </a:p>
                  </a:txBody>
                  <a:tcPr marL="12459" marR="12459" marT="6230" marB="6230" anchor="ctr"/>
                </a:tc>
                <a:extLst>
                  <a:ext uri="{0D108BD9-81ED-4DB2-BD59-A6C34878D82A}">
                    <a16:rowId xmlns:a16="http://schemas.microsoft.com/office/drawing/2014/main" val="68394575"/>
                  </a:ext>
                </a:extLst>
              </a:tr>
              <a:tr h="923706">
                <a:tc>
                  <a:txBody>
                    <a:bodyPr/>
                    <a:lstStyle/>
                    <a:p>
                      <a:pPr>
                        <a:buNone/>
                      </a:pPr>
                      <a:r>
                        <a:rPr lang="fr-FR" sz="1800"/>
                        <a:t>TAG App Delivery</a:t>
                      </a:r>
                    </a:p>
                  </a:txBody>
                  <a:tcPr marL="12459" marR="12459" marT="6230" marB="6230" anchor="ctr"/>
                </a:tc>
                <a:tc>
                  <a:txBody>
                    <a:bodyPr/>
                    <a:lstStyle/>
                    <a:p>
                      <a:pPr>
                        <a:buNone/>
                      </a:pPr>
                      <a:r>
                        <a:rPr lang="fr-FR" sz="1800"/>
                        <a:t>Livraison d’applications cloud-native : construction, packaging, CI/CD, gestion d’artefacts. (</a:t>
                      </a:r>
                      <a:r>
                        <a:rPr lang="fr-FR" sz="1800">
                          <a:hlinkClick r:id="rId3" tooltip="CNCF TAG App Delivery"/>
                        </a:rPr>
                        <a:t>tag-app-delivery.cncf.io</a:t>
                      </a:r>
                      <a:r>
                        <a:rPr lang="fr-FR" sz="1800"/>
                        <a:t>)</a:t>
                      </a:r>
                    </a:p>
                  </a:txBody>
                  <a:tcPr marL="12459" marR="12459" marT="6230" marB="6230" anchor="ctr"/>
                </a:tc>
                <a:tc>
                  <a:txBody>
                    <a:bodyPr/>
                    <a:lstStyle/>
                    <a:p>
                      <a:pPr>
                        <a:buNone/>
                      </a:pPr>
                      <a:r>
                        <a:rPr lang="fr-FR" sz="1800">
                          <a:hlinkClick r:id="rId4"/>
                        </a:rPr>
                        <a:t>https://tag-app-delivery.cncf.io</a:t>
                      </a:r>
                      <a:r>
                        <a:rPr lang="fr-FR" sz="1800"/>
                        <a:t> (</a:t>
                      </a:r>
                      <a:r>
                        <a:rPr lang="fr-FR" sz="1800">
                          <a:hlinkClick r:id="rId3" tooltip="CNCF TAG App Delivery"/>
                        </a:rPr>
                        <a:t>tag-app-delivery.cncf.io</a:t>
                      </a:r>
                      <a:r>
                        <a:rPr lang="fr-FR" sz="1800"/>
                        <a:t>)</a:t>
                      </a:r>
                    </a:p>
                  </a:txBody>
                  <a:tcPr marL="12459" marR="12459" marT="6230" marB="6230" anchor="ctr"/>
                </a:tc>
                <a:extLst>
                  <a:ext uri="{0D108BD9-81ED-4DB2-BD59-A6C34878D82A}">
                    <a16:rowId xmlns:a16="http://schemas.microsoft.com/office/drawing/2014/main" val="2548688687"/>
                  </a:ext>
                </a:extLst>
              </a:tr>
              <a:tr h="829768">
                <a:tc>
                  <a:txBody>
                    <a:bodyPr/>
                    <a:lstStyle/>
                    <a:p>
                      <a:pPr>
                        <a:buNone/>
                      </a:pPr>
                      <a:r>
                        <a:rPr lang="fr-FR" sz="1800" dirty="0"/>
                        <a:t>TAG Security</a:t>
                      </a:r>
                    </a:p>
                  </a:txBody>
                  <a:tcPr marL="12459" marR="12459" marT="6230" marB="6230" anchor="ctr"/>
                </a:tc>
                <a:tc>
                  <a:txBody>
                    <a:bodyPr/>
                    <a:lstStyle/>
                    <a:p>
                      <a:pPr>
                        <a:buNone/>
                      </a:pPr>
                      <a:r>
                        <a:rPr lang="fr-FR" sz="1800"/>
                        <a:t>Sécurité dans l’écosystème cloud-native : architectures, supply chain, audits. (</a:t>
                      </a:r>
                      <a:r>
                        <a:rPr lang="fr-FR" sz="1800">
                          <a:hlinkClick r:id="rId5" tooltip="CNCF TAG Security"/>
                        </a:rPr>
                        <a:t>CNCF TAG Security</a:t>
                      </a:r>
                      <a:r>
                        <a:rPr lang="fr-FR" sz="1800"/>
                        <a:t>)</a:t>
                      </a:r>
                    </a:p>
                  </a:txBody>
                  <a:tcPr marL="12459" marR="12459" marT="6230" marB="6230" anchor="ctr"/>
                </a:tc>
                <a:tc>
                  <a:txBody>
                    <a:bodyPr/>
                    <a:lstStyle/>
                    <a:p>
                      <a:pPr>
                        <a:buNone/>
                      </a:pPr>
                      <a:r>
                        <a:rPr lang="fr-FR" sz="1800">
                          <a:hlinkClick r:id="rId6"/>
                        </a:rPr>
                        <a:t>https://tag-security.cncf.io</a:t>
                      </a:r>
                      <a:r>
                        <a:rPr lang="fr-FR" sz="1800"/>
                        <a:t> (</a:t>
                      </a:r>
                      <a:r>
                        <a:rPr lang="fr-FR" sz="1800">
                          <a:hlinkClick r:id="rId5" tooltip="CNCF TAG Security"/>
                        </a:rPr>
                        <a:t>CNCF TAG Security</a:t>
                      </a:r>
                      <a:r>
                        <a:rPr lang="fr-FR" sz="1800"/>
                        <a:t>)</a:t>
                      </a:r>
                    </a:p>
                  </a:txBody>
                  <a:tcPr marL="12459" marR="12459" marT="6230" marB="6230" anchor="ctr"/>
                </a:tc>
                <a:extLst>
                  <a:ext uri="{0D108BD9-81ED-4DB2-BD59-A6C34878D82A}">
                    <a16:rowId xmlns:a16="http://schemas.microsoft.com/office/drawing/2014/main" val="2401137514"/>
                  </a:ext>
                </a:extLst>
              </a:tr>
              <a:tr h="923706">
                <a:tc>
                  <a:txBody>
                    <a:bodyPr/>
                    <a:lstStyle/>
                    <a:p>
                      <a:pPr>
                        <a:buNone/>
                      </a:pPr>
                      <a:r>
                        <a:rPr lang="fr-FR" sz="1800"/>
                        <a:t>TAG Runtime</a:t>
                      </a:r>
                    </a:p>
                  </a:txBody>
                  <a:tcPr marL="12459" marR="12459" marT="6230" marB="6230" anchor="ctr"/>
                </a:tc>
                <a:tc>
                  <a:txBody>
                    <a:bodyPr/>
                    <a:lstStyle/>
                    <a:p>
                      <a:pPr>
                        <a:buNone/>
                      </a:pPr>
                      <a:r>
                        <a:rPr lang="fr-FR" sz="1800"/>
                        <a:t>Exécution de workloads variés (latence, batch, temps réel) dans un environnement cloud-native. (</a:t>
                      </a:r>
                      <a:r>
                        <a:rPr lang="fr-FR" sz="1800">
                          <a:hlinkClick r:id="rId7" tooltip="CNCF TAG Runtime"/>
                        </a:rPr>
                        <a:t>tag-runtime.cncf.io</a:t>
                      </a:r>
                      <a:r>
                        <a:rPr lang="fr-FR" sz="1800"/>
                        <a:t>)</a:t>
                      </a:r>
                    </a:p>
                  </a:txBody>
                  <a:tcPr marL="12459" marR="12459" marT="6230" marB="6230" anchor="ctr"/>
                </a:tc>
                <a:tc>
                  <a:txBody>
                    <a:bodyPr/>
                    <a:lstStyle/>
                    <a:p>
                      <a:pPr>
                        <a:buNone/>
                      </a:pPr>
                      <a:r>
                        <a:rPr lang="fr-FR" sz="1800">
                          <a:hlinkClick r:id="rId8"/>
                        </a:rPr>
                        <a:t>https://tag-runtime.cncf.io</a:t>
                      </a:r>
                      <a:r>
                        <a:rPr lang="fr-FR" sz="1800"/>
                        <a:t> (</a:t>
                      </a:r>
                      <a:r>
                        <a:rPr lang="fr-FR" sz="1800">
                          <a:hlinkClick r:id="rId7" tooltip="CNCF TAG Runtime"/>
                        </a:rPr>
                        <a:t>tag-runtime.cncf.io</a:t>
                      </a:r>
                      <a:r>
                        <a:rPr lang="fr-FR" sz="1800"/>
                        <a:t>)</a:t>
                      </a:r>
                    </a:p>
                  </a:txBody>
                  <a:tcPr marL="12459" marR="12459" marT="6230" marB="6230" anchor="ctr"/>
                </a:tc>
                <a:extLst>
                  <a:ext uri="{0D108BD9-81ED-4DB2-BD59-A6C34878D82A}">
                    <a16:rowId xmlns:a16="http://schemas.microsoft.com/office/drawing/2014/main" val="3463994306"/>
                  </a:ext>
                </a:extLst>
              </a:tr>
              <a:tr h="923706">
                <a:tc>
                  <a:txBody>
                    <a:bodyPr/>
                    <a:lstStyle/>
                    <a:p>
                      <a:pPr>
                        <a:buNone/>
                      </a:pPr>
                      <a:r>
                        <a:rPr lang="fr-FR" sz="1800"/>
                        <a:t>TAG Network</a:t>
                      </a:r>
                    </a:p>
                  </a:txBody>
                  <a:tcPr marL="12459" marR="12459" marT="6230" marB="6230" anchor="ctr"/>
                </a:tc>
                <a:tc>
                  <a:txBody>
                    <a:bodyPr/>
                    <a:lstStyle/>
                    <a:p>
                      <a:pPr>
                        <a:buNone/>
                      </a:pPr>
                      <a:r>
                        <a:rPr lang="fr-FR" sz="1800" dirty="0"/>
                        <a:t>(Réseaux cloud-native : couches de transport, </a:t>
                      </a:r>
                      <a:r>
                        <a:rPr lang="fr-FR" sz="1800" dirty="0" err="1"/>
                        <a:t>mesh</a:t>
                      </a:r>
                      <a:r>
                        <a:rPr lang="fr-FR" sz="1800" dirty="0"/>
                        <a:t>, connectivité) — par ex. page GitHub “tag-network”. (</a:t>
                      </a:r>
                      <a:r>
                        <a:rPr lang="fr-FR" sz="1800" dirty="0">
                          <a:hlinkClick r:id="rId9" tooltip="cncf/tag-network - GitHub"/>
                        </a:rPr>
                        <a:t>GitHub</a:t>
                      </a:r>
                      <a:r>
                        <a:rPr lang="fr-FR" sz="1800" dirty="0"/>
                        <a:t>)</a:t>
                      </a:r>
                    </a:p>
                  </a:txBody>
                  <a:tcPr marL="12459" marR="12459" marT="6230" marB="6230" anchor="ctr"/>
                </a:tc>
                <a:tc>
                  <a:txBody>
                    <a:bodyPr/>
                    <a:lstStyle/>
                    <a:p>
                      <a:pPr>
                        <a:buNone/>
                      </a:pPr>
                      <a:r>
                        <a:rPr lang="fr-FR" sz="1800"/>
                        <a:t>…</a:t>
                      </a:r>
                    </a:p>
                  </a:txBody>
                  <a:tcPr marL="12459" marR="12459" marT="6230" marB="6230" anchor="ctr"/>
                </a:tc>
                <a:extLst>
                  <a:ext uri="{0D108BD9-81ED-4DB2-BD59-A6C34878D82A}">
                    <a16:rowId xmlns:a16="http://schemas.microsoft.com/office/drawing/2014/main" val="1142251209"/>
                  </a:ext>
                </a:extLst>
              </a:tr>
              <a:tr h="923706">
                <a:tc>
                  <a:txBody>
                    <a:bodyPr/>
                    <a:lstStyle/>
                    <a:p>
                      <a:pPr>
                        <a:buNone/>
                      </a:pPr>
                      <a:r>
                        <a:rPr lang="fr-FR" sz="1800"/>
                        <a:t>TAG Environmental Sustainability</a:t>
                      </a:r>
                    </a:p>
                  </a:txBody>
                  <a:tcPr marL="12459" marR="12459" marT="6230" marB="6230" anchor="ctr"/>
                </a:tc>
                <a:tc>
                  <a:txBody>
                    <a:bodyPr/>
                    <a:lstStyle/>
                    <a:p>
                      <a:pPr>
                        <a:buNone/>
                      </a:pPr>
                      <a:r>
                        <a:rPr lang="fr-FR" sz="1800"/>
                        <a:t>Durabilité environnementale : empreinte carbone, pratiques durables pour le cloud-native. (</a:t>
                      </a:r>
                      <a:r>
                        <a:rPr lang="fr-FR" sz="1800">
                          <a:hlinkClick r:id="rId10" tooltip="cncf-tag-network@lists.cncf.io | Subgroups"/>
                        </a:rPr>
                        <a:t>lists.cncf.io</a:t>
                      </a:r>
                      <a:r>
                        <a:rPr lang="fr-FR" sz="1800"/>
                        <a:t>)</a:t>
                      </a:r>
                    </a:p>
                  </a:txBody>
                  <a:tcPr marL="12459" marR="12459" marT="6230" marB="6230" anchor="ctr"/>
                </a:tc>
                <a:tc>
                  <a:txBody>
                    <a:bodyPr/>
                    <a:lstStyle/>
                    <a:p>
                      <a:pPr>
                        <a:buNone/>
                      </a:pPr>
                      <a:r>
                        <a:rPr lang="fr-FR" sz="1800" dirty="0"/>
                        <a:t>…</a:t>
                      </a:r>
                    </a:p>
                  </a:txBody>
                  <a:tcPr marL="12459" marR="12459" marT="6230" marB="6230" anchor="ctr"/>
                </a:tc>
                <a:extLst>
                  <a:ext uri="{0D108BD9-81ED-4DB2-BD59-A6C34878D82A}">
                    <a16:rowId xmlns:a16="http://schemas.microsoft.com/office/drawing/2014/main" val="550566183"/>
                  </a:ext>
                </a:extLst>
              </a:tr>
            </a:tbl>
          </a:graphicData>
        </a:graphic>
      </p:graphicFrame>
      <p:sp>
        <p:nvSpPr>
          <p:cNvPr id="4" name="Rectangle 3">
            <a:extLst>
              <a:ext uri="{FF2B5EF4-FFF2-40B4-BE49-F238E27FC236}">
                <a16:creationId xmlns:a16="http://schemas.microsoft.com/office/drawing/2014/main" id="{1748072C-9575-BFD3-7DB7-55EB3D75104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2E74EE3D-F8EE-78E0-C2EE-C4BA8B7B5C1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E66A36-488F-4C60-68D9-C940F21E54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90702249-6E3B-4D14-33DF-7E8147A905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645652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endParaRP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337896"/>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23350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5718926"/>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4992312"/>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5799505"/>
            <a:ext cx="1105544" cy="276999"/>
          </a:xfrm>
          <a:prstGeom prst="rect">
            <a:avLst/>
          </a:prstGeom>
          <a:noFill/>
        </p:spPr>
        <p:txBody>
          <a:bodyPr wrap="square" rtlCol="0">
            <a:spAutoFit/>
          </a:bodyPr>
          <a:lstStyle/>
          <a:p>
            <a:r>
              <a:rPr lang="fr-FR" sz="1200" dirty="0"/>
              <a:t>Only code</a:t>
            </a:r>
          </a:p>
        </p:txBody>
      </p:sp>
      <p:sp>
        <p:nvSpPr>
          <p:cNvPr id="24" name="Rectangle 23">
            <a:extLst>
              <a:ext uri="{FF2B5EF4-FFF2-40B4-BE49-F238E27FC236}">
                <a16:creationId xmlns:a16="http://schemas.microsoft.com/office/drawing/2014/main" id="{4B109C76-BDAD-37B2-0E68-CC56DCB208E8}"/>
              </a:ext>
            </a:extLst>
          </p:cNvPr>
          <p:cNvSpPr/>
          <p:nvPr/>
        </p:nvSpPr>
        <p:spPr>
          <a:xfrm>
            <a:off x="5723469" y="-13345"/>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26" name="TextBox 35">
            <a:extLst>
              <a:ext uri="{FF2B5EF4-FFF2-40B4-BE49-F238E27FC236}">
                <a16:creationId xmlns:a16="http://schemas.microsoft.com/office/drawing/2014/main" id="{1B9F68C3-DB81-5CAE-BC83-FB0333A5D5E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27" name="Graphique 26">
            <a:extLst>
              <a:ext uri="{FF2B5EF4-FFF2-40B4-BE49-F238E27FC236}">
                <a16:creationId xmlns:a16="http://schemas.microsoft.com/office/drawing/2014/main" id="{4870F2C1-A61B-0547-2696-4FD75BB1950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562" y="6488668"/>
            <a:ext cx="282984" cy="282984"/>
          </a:xfrm>
          <a:prstGeom prst="rect">
            <a:avLst/>
          </a:prstGeom>
        </p:spPr>
      </p:pic>
      <p:pic>
        <p:nvPicPr>
          <p:cNvPr id="29" name="Picture 2">
            <a:extLst>
              <a:ext uri="{FF2B5EF4-FFF2-40B4-BE49-F238E27FC236}">
                <a16:creationId xmlns:a16="http://schemas.microsoft.com/office/drawing/2014/main" id="{53610056-6A2A-33EF-BFB7-B8CAEC0A44E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03684" y="1065851"/>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0378" y="1170378"/>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CA74A71-F172-1E2D-D40B-04FDA7AAD7B9}"/>
              </a:ext>
            </a:extLst>
          </p:cNvPr>
          <p:cNvSpPr/>
          <p:nvPr/>
        </p:nvSpPr>
        <p:spPr>
          <a:xfrm>
            <a:off x="2284393" y="12534"/>
            <a:ext cx="4765190" cy="63455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4" name="TextBox 35">
            <a:extLst>
              <a:ext uri="{FF2B5EF4-FFF2-40B4-BE49-F238E27FC236}">
                <a16:creationId xmlns:a16="http://schemas.microsoft.com/office/drawing/2014/main" id="{46B9EBD1-2E13-B657-EC5F-9D98A4E8490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5" name="Graphique 4">
            <a:extLst>
              <a:ext uri="{FF2B5EF4-FFF2-40B4-BE49-F238E27FC236}">
                <a16:creationId xmlns:a16="http://schemas.microsoft.com/office/drawing/2014/main" id="{501C8536-E30C-1544-FB7F-6F57F4885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6" name="Picture 2">
            <a:extLst>
              <a:ext uri="{FF2B5EF4-FFF2-40B4-BE49-F238E27FC236}">
                <a16:creationId xmlns:a16="http://schemas.microsoft.com/office/drawing/2014/main" id="{9CC6175A-32FB-FC15-0D7B-1B6DDB39F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244111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35">
            <a:extLst>
              <a:ext uri="{FF2B5EF4-FFF2-40B4-BE49-F238E27FC236}">
                <a16:creationId xmlns:a16="http://schemas.microsoft.com/office/drawing/2014/main" id="{15EA2365-C8E2-6B96-1523-D78D7DFF6FD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27B0FE0D-075D-9893-A74B-512DB4BAB6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2C453297-3BE2-FE9C-38E5-92C3F3D2FD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4" name="Rectangle 13">
            <a:extLst>
              <a:ext uri="{FF2B5EF4-FFF2-40B4-BE49-F238E27FC236}">
                <a16:creationId xmlns:a16="http://schemas.microsoft.com/office/drawing/2014/main" id="{194C92C5-68AF-F5CE-C32B-EEE85488C640}"/>
              </a:ext>
            </a:extLst>
          </p:cNvPr>
          <p:cNvSpPr/>
          <p:nvPr/>
        </p:nvSpPr>
        <p:spPr>
          <a:xfrm>
            <a:off x="0" y="-17918"/>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1758211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D4325A-997C-5092-44E0-A7B37F60C1D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FF2290C-D71A-04D7-2968-5D957357C3B7}"/>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1513CD9-A59C-2193-9C3C-5D0768AB9E9D}"/>
              </a:ext>
            </a:extLst>
          </p:cNvPr>
          <p:cNvPicPr>
            <a:picLocks noChangeAspect="1"/>
          </p:cNvPicPr>
          <p:nvPr/>
        </p:nvPicPr>
        <p:blipFill>
          <a:blip r:embed="rId2"/>
          <a:stretch>
            <a:fillRect/>
          </a:stretch>
        </p:blipFill>
        <p:spPr>
          <a:xfrm>
            <a:off x="3810000" y="0"/>
            <a:ext cx="4572000" cy="6858000"/>
          </a:xfrm>
          <a:prstGeom prst="rect">
            <a:avLst/>
          </a:prstGeom>
        </p:spPr>
      </p:pic>
    </p:spTree>
    <p:extLst>
      <p:ext uri="{BB962C8B-B14F-4D97-AF65-F5344CB8AC3E}">
        <p14:creationId xmlns:p14="http://schemas.microsoft.com/office/powerpoint/2010/main" val="356692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35">
            <a:extLst>
              <a:ext uri="{FF2B5EF4-FFF2-40B4-BE49-F238E27FC236}">
                <a16:creationId xmlns:a16="http://schemas.microsoft.com/office/drawing/2014/main" id="{A926F836-0C9C-8CB9-B896-5FA81F6005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3" name="Graphique 2">
            <a:extLst>
              <a:ext uri="{FF2B5EF4-FFF2-40B4-BE49-F238E27FC236}">
                <a16:creationId xmlns:a16="http://schemas.microsoft.com/office/drawing/2014/main" id="{7173BE4A-3407-7FA7-E908-6547D16EC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4" name="Picture 2">
            <a:extLst>
              <a:ext uri="{FF2B5EF4-FFF2-40B4-BE49-F238E27FC236}">
                <a16:creationId xmlns:a16="http://schemas.microsoft.com/office/drawing/2014/main" id="{59310CEE-D74D-C877-0AEE-5A300041B4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5" name="Rectangle 4">
            <a:extLst>
              <a:ext uri="{FF2B5EF4-FFF2-40B4-BE49-F238E27FC236}">
                <a16:creationId xmlns:a16="http://schemas.microsoft.com/office/drawing/2014/main" id="{69BFE581-35C0-D5B5-76F8-8E0197EC58BA}"/>
              </a:ext>
            </a:extLst>
          </p:cNvPr>
          <p:cNvSpPr/>
          <p:nvPr/>
        </p:nvSpPr>
        <p:spPr>
          <a:xfrm>
            <a:off x="-8360" y="-10889"/>
            <a:ext cx="4385640" cy="82388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415127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5">
            <a:extLst>
              <a:ext uri="{FF2B5EF4-FFF2-40B4-BE49-F238E27FC236}">
                <a16:creationId xmlns:a16="http://schemas.microsoft.com/office/drawing/2014/main" id="{1643DD20-7E28-DAA7-334C-884461976FF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1CA38ACF-D320-1377-69C3-FF89DA6859BB}"/>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12" name="Image 11" descr="Une image contenant habits, personne, Visage humain, haut&#10;&#10;Le contenu généré par l’IA peut être incorrect.">
            <a:extLst>
              <a:ext uri="{FF2B5EF4-FFF2-40B4-BE49-F238E27FC236}">
                <a16:creationId xmlns:a16="http://schemas.microsoft.com/office/drawing/2014/main" id="{3EB8E153-1495-9ABE-DE2F-EAE4E0141353}"/>
              </a:ext>
            </a:extLst>
          </p:cNvPr>
          <p:cNvPicPr>
            <a:picLocks noChangeAspect="1"/>
          </p:cNvPicPr>
          <p:nvPr/>
        </p:nvPicPr>
        <p:blipFill>
          <a:blip r:embed="rId5"/>
          <a:stretch>
            <a:fillRect/>
          </a:stretch>
        </p:blipFill>
        <p:spPr>
          <a:xfrm>
            <a:off x="2128354" y="961113"/>
            <a:ext cx="3316077" cy="4974116"/>
          </a:xfrm>
          <a:prstGeom prst="rect">
            <a:avLst/>
          </a:prstGeom>
        </p:spPr>
      </p:pic>
      <p:pic>
        <p:nvPicPr>
          <p:cNvPr id="13" name="Espace réservé du contenu 4">
            <a:extLst>
              <a:ext uri="{FF2B5EF4-FFF2-40B4-BE49-F238E27FC236}">
                <a16:creationId xmlns:a16="http://schemas.microsoft.com/office/drawing/2014/main" id="{C0EC1ED4-0F66-4824-EDB6-61EC407B1C65}"/>
              </a:ext>
            </a:extLst>
          </p:cNvPr>
          <p:cNvPicPr>
            <a:picLocks noChangeAspect="1"/>
          </p:cNvPicPr>
          <p:nvPr/>
        </p:nvPicPr>
        <p:blipFill>
          <a:blip r:embed="rId6"/>
          <a:stretch>
            <a:fillRect/>
          </a:stretch>
        </p:blipFill>
        <p:spPr>
          <a:xfrm>
            <a:off x="6048785" y="971392"/>
            <a:ext cx="3316077" cy="4974122"/>
          </a:xfrm>
          <a:prstGeom prst="rect">
            <a:avLst/>
          </a:prstGeom>
        </p:spPr>
      </p:pic>
      <p:pic>
        <p:nvPicPr>
          <p:cNvPr id="14" name="Picture 2">
            <a:extLst>
              <a:ext uri="{FF2B5EF4-FFF2-40B4-BE49-F238E27FC236}">
                <a16:creationId xmlns:a16="http://schemas.microsoft.com/office/drawing/2014/main" id="{E115E874-86C7-85AC-498A-A67628C66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18" name="Picture 2">
            <a:extLst>
              <a:ext uri="{FF2B5EF4-FFF2-40B4-BE49-F238E27FC236}">
                <a16:creationId xmlns:a16="http://schemas.microsoft.com/office/drawing/2014/main" id="{F0916D6B-9229-CDE2-4152-3BA2D3C1E2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8108" y="2828117"/>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0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D66FB3E-BE8D-6825-2010-6F17E46A4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E62A9BEC-655E-1774-6020-B1AFF8573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9153A5E-9AA2-2C92-3CD5-E5991812C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3" name="Picture 2">
            <a:extLst>
              <a:ext uri="{FF2B5EF4-FFF2-40B4-BE49-F238E27FC236}">
                <a16:creationId xmlns:a16="http://schemas.microsoft.com/office/drawing/2014/main" id="{B682F59F-CE87-E333-AC3D-F4CADAD49B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E54A4C8-AE40-4108-2B57-812B352C2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5608" y="6448904"/>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8" name="Picture 2">
            <a:extLst>
              <a:ext uri="{FF2B5EF4-FFF2-40B4-BE49-F238E27FC236}">
                <a16:creationId xmlns:a16="http://schemas.microsoft.com/office/drawing/2014/main" id="{FCEFE864-DAE0-EC3B-3989-4D9E988BA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F0BB6707-AE4F-0B31-328D-0691D1FBE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3" name="Picture 2">
            <a:extLst>
              <a:ext uri="{FF2B5EF4-FFF2-40B4-BE49-F238E27FC236}">
                <a16:creationId xmlns:a16="http://schemas.microsoft.com/office/drawing/2014/main" id="{2EBA5E59-DD73-265E-4A36-E26B76FCE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0923B9B-A5F7-388C-8DCB-D2AFCA357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4"/>
          <a:stretch>
            <a:fillRect/>
          </a:stretch>
        </p:blipFill>
        <p:spPr>
          <a:xfrm>
            <a:off x="3807070" y="3189201"/>
            <a:ext cx="4052149" cy="2176438"/>
          </a:xfrm>
          <a:prstGeom prst="rect">
            <a:avLst/>
          </a:prstGeom>
        </p:spPr>
      </p:pic>
      <p:pic>
        <p:nvPicPr>
          <p:cNvPr id="7" name="Picture 2">
            <a:extLst>
              <a:ext uri="{FF2B5EF4-FFF2-40B4-BE49-F238E27FC236}">
                <a16:creationId xmlns:a16="http://schemas.microsoft.com/office/drawing/2014/main" id="{6DE746C7-80E7-B77F-CD59-A7BD2E447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dirty="0"/>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3934288" y="1027906"/>
            <a:ext cx="3563564" cy="5348689"/>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7" name="Rectangle 6">
            <a:extLst>
              <a:ext uri="{FF2B5EF4-FFF2-40B4-BE49-F238E27FC236}">
                <a16:creationId xmlns:a16="http://schemas.microsoft.com/office/drawing/2014/main" id="{B1B59DCE-6A21-3D8F-DFB4-59E0FE7E7AA2}"/>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8" name="Picture 2">
            <a:extLst>
              <a:ext uri="{FF2B5EF4-FFF2-40B4-BE49-F238E27FC236}">
                <a16:creationId xmlns:a16="http://schemas.microsoft.com/office/drawing/2014/main" id="{3D55B56A-88E7-3E2C-1BBA-9EAB85F20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6113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https://github.com/SlimPlanet/SlimFaas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68C578C-6582-38C0-40D5-B3613BC3BD46}"/>
              </a:ext>
            </a:extLst>
          </p:cNvPr>
          <p:cNvPicPr>
            <a:picLocks noGrp="1" noChangeAspect="1"/>
          </p:cNvPicPr>
          <p:nvPr>
            <p:ph idx="1"/>
          </p:nvPr>
        </p:nvPicPr>
        <p:blipFill>
          <a:blip r:embed="rId3"/>
          <a:stretch>
            <a:fillRect/>
          </a:stretch>
        </p:blipFill>
        <p:spPr>
          <a:xfrm>
            <a:off x="8442614" y="1090854"/>
            <a:ext cx="3316077" cy="4974121"/>
          </a:xfrm>
        </p:spPr>
      </p:pic>
      <p:sp>
        <p:nvSpPr>
          <p:cNvPr id="3" name="Rectangle 2">
            <a:extLst>
              <a:ext uri="{FF2B5EF4-FFF2-40B4-BE49-F238E27FC236}">
                <a16:creationId xmlns:a16="http://schemas.microsoft.com/office/drawing/2014/main" id="{0A444AB2-23A8-A27D-6B46-02E542738F38}"/>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qui s’est passé depuis</a:t>
            </a:r>
          </a:p>
        </p:txBody>
      </p:sp>
      <p:pic>
        <p:nvPicPr>
          <p:cNvPr id="4" name="Image 3" descr="Une image contenant habits, personne, Visage humain, haut&#10;&#10;Le contenu généré par l’IA peut être incorrect.">
            <a:extLst>
              <a:ext uri="{FF2B5EF4-FFF2-40B4-BE49-F238E27FC236}">
                <a16:creationId xmlns:a16="http://schemas.microsoft.com/office/drawing/2014/main" id="{D7FC1898-754C-437F-DF3E-4A83EBEA54B4}"/>
              </a:ext>
            </a:extLst>
          </p:cNvPr>
          <p:cNvPicPr>
            <a:picLocks noChangeAspect="1"/>
          </p:cNvPicPr>
          <p:nvPr/>
        </p:nvPicPr>
        <p:blipFill>
          <a:blip r:embed="rId4"/>
          <a:stretch>
            <a:fillRect/>
          </a:stretch>
        </p:blipFill>
        <p:spPr>
          <a:xfrm>
            <a:off x="433308" y="1080575"/>
            <a:ext cx="3316077" cy="4974116"/>
          </a:xfrm>
          <a:prstGeom prst="rect">
            <a:avLst/>
          </a:prstGeom>
        </p:spPr>
      </p:pic>
      <p:pic>
        <p:nvPicPr>
          <p:cNvPr id="6" name="Espace réservé du contenu 4">
            <a:extLst>
              <a:ext uri="{FF2B5EF4-FFF2-40B4-BE49-F238E27FC236}">
                <a16:creationId xmlns:a16="http://schemas.microsoft.com/office/drawing/2014/main" id="{3D3A610A-40FD-3F92-3F61-2379AE491F33}"/>
              </a:ext>
            </a:extLst>
          </p:cNvPr>
          <p:cNvPicPr>
            <a:picLocks noChangeAspect="1"/>
          </p:cNvPicPr>
          <p:nvPr/>
        </p:nvPicPr>
        <p:blipFill>
          <a:blip r:embed="rId5"/>
          <a:stretch>
            <a:fillRect/>
          </a:stretch>
        </p:blipFill>
        <p:spPr>
          <a:xfrm>
            <a:off x="4437961" y="1090854"/>
            <a:ext cx="3316077" cy="4974122"/>
          </a:xfrm>
          <a:prstGeom prst="rect">
            <a:avLst/>
          </a:prstGeom>
        </p:spPr>
      </p:pic>
      <p:pic>
        <p:nvPicPr>
          <p:cNvPr id="7" name="Picture 2">
            <a:extLst>
              <a:ext uri="{FF2B5EF4-FFF2-40B4-BE49-F238E27FC236}">
                <a16:creationId xmlns:a16="http://schemas.microsoft.com/office/drawing/2014/main" id="{6BB51A14-8759-FBCB-A092-BCA9B6808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8" name="TextBox 35">
            <a:extLst>
              <a:ext uri="{FF2B5EF4-FFF2-40B4-BE49-F238E27FC236}">
                <a16:creationId xmlns:a16="http://schemas.microsoft.com/office/drawing/2014/main" id="{4981C03C-31E4-C2B9-42FF-F3E927667BA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577AA65D-ABF9-2DA7-4AD1-E218C62CF0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0" name="Image 9">
            <a:extLst>
              <a:ext uri="{FF2B5EF4-FFF2-40B4-BE49-F238E27FC236}">
                <a16:creationId xmlns:a16="http://schemas.microsoft.com/office/drawing/2014/main" id="{A3C3E695-8C84-99B5-8350-26B994E3B6B9}"/>
              </a:ext>
            </a:extLst>
          </p:cNvPr>
          <p:cNvPicPr>
            <a:picLocks noChangeAspect="1"/>
          </p:cNvPicPr>
          <p:nvPr/>
        </p:nvPicPr>
        <p:blipFill>
          <a:blip r:embed="rId9"/>
          <a:stretch>
            <a:fillRect/>
          </a:stretch>
        </p:blipFill>
        <p:spPr>
          <a:xfrm>
            <a:off x="9807575" y="3567633"/>
            <a:ext cx="586154" cy="368710"/>
          </a:xfrm>
          <a:prstGeom prst="rect">
            <a:avLst/>
          </a:prstGeom>
        </p:spPr>
      </p:pic>
      <p:pic>
        <p:nvPicPr>
          <p:cNvPr id="11" name="Picture 2">
            <a:extLst>
              <a:ext uri="{FF2B5EF4-FFF2-40B4-BE49-F238E27FC236}">
                <a16:creationId xmlns:a16="http://schemas.microsoft.com/office/drawing/2014/main" id="{9E8C7468-1C47-B050-38E5-18457EE2E6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2045" y="2933679"/>
            <a:ext cx="310968" cy="3109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F7EECDF-1D35-FB49-71B8-34BBCCE283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6607" y="2979399"/>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69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F33E-DCE0-FEAF-05C8-9B42867DE3C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7FA9FE-A397-2F18-5E09-217AA9A6BA1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C232CF-97CB-B3E6-6D6E-122973D7E21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A764CEB4-403E-C1D6-D1BE-398B38794AF6}"/>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Open Source</a:t>
            </a:r>
          </a:p>
        </p:txBody>
      </p:sp>
      <p:sp>
        <p:nvSpPr>
          <p:cNvPr id="6" name="TextBox 35">
            <a:extLst>
              <a:ext uri="{FF2B5EF4-FFF2-40B4-BE49-F238E27FC236}">
                <a16:creationId xmlns:a16="http://schemas.microsoft.com/office/drawing/2014/main" id="{1C2AD600-DED5-3476-0AF6-47E469729C8E}"/>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A5E9761-EE1C-83A3-0B39-4C84CE0C6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EEBFF1F-0DEC-0247-E24C-AECDC16E6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9" name="Rectangle 1">
            <a:extLst>
              <a:ext uri="{FF2B5EF4-FFF2-40B4-BE49-F238E27FC236}">
                <a16:creationId xmlns:a16="http://schemas.microsoft.com/office/drawing/2014/main" id="{372A2ED5-8BC2-CCFE-FFCC-3B9AC79947C9}"/>
              </a:ext>
            </a:extLst>
          </p:cNvPr>
          <p:cNvSpPr>
            <a:spLocks noChangeArrowheads="1"/>
          </p:cNvSpPr>
          <p:nvPr/>
        </p:nvSpPr>
        <p:spPr bwMode="auto">
          <a:xfrm>
            <a:off x="1115510" y="2459504"/>
            <a:ext cx="963436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Open Source</a:t>
            </a:r>
            <a:r>
              <a:rPr kumimoji="0" lang="fr-FR" altLang="fr-FR" sz="4000" b="0" i="0" u="none" strike="noStrike" cap="none" normalizeH="0" baseline="0" dirty="0">
                <a:ln>
                  <a:noFill/>
                </a:ln>
                <a:solidFill>
                  <a:schemeClr val="tx1"/>
                </a:solidFill>
                <a:effectLst/>
                <a:latin typeface="Arial" panose="020B0604020202020204" pitchFamily="34" charset="0"/>
              </a:rPr>
              <a:t> : liberté et collaboration.</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Freeware</a:t>
            </a:r>
            <a:r>
              <a:rPr kumimoji="0" lang="fr-FR" altLang="fr-FR" sz="4000" b="0" i="0" u="none" strike="noStrike" cap="none" normalizeH="0" baseline="0" dirty="0">
                <a:ln>
                  <a:noFill/>
                </a:ln>
                <a:solidFill>
                  <a:schemeClr val="tx1"/>
                </a:solidFill>
                <a:effectLst/>
                <a:latin typeface="Arial" panose="020B0604020202020204" pitchFamily="34" charset="0"/>
              </a:rPr>
              <a:t> : gratuit, mais fermé.</a:t>
            </a:r>
          </a:p>
          <a:p>
            <a:pPr marL="0" marR="0" lvl="0" indent="0" algn="l" defTabSz="914400" rtl="0" eaLnBrk="0" fontAlgn="base" latinLnBrk="0" hangingPunct="0">
              <a:lnSpc>
                <a:spcPct val="100000"/>
              </a:lnSpc>
              <a:spcBef>
                <a:spcPct val="0"/>
              </a:spcBef>
              <a:spcAft>
                <a:spcPct val="0"/>
              </a:spcAft>
              <a:buClrTx/>
              <a:buSzTx/>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Propriétaire</a:t>
            </a:r>
            <a:r>
              <a:rPr kumimoji="0" lang="fr-FR" altLang="fr-FR" sz="4000" b="0" i="0" u="none" strike="noStrike" cap="none" normalizeH="0" baseline="0" dirty="0">
                <a:ln>
                  <a:noFill/>
                </a:ln>
                <a:solidFill>
                  <a:schemeClr val="tx1"/>
                </a:solidFill>
                <a:effectLst/>
                <a:latin typeface="Arial" panose="020B0604020202020204" pitchFamily="34" charset="0"/>
              </a:rPr>
              <a:t> : payant et fermé.</a:t>
            </a:r>
          </a:p>
        </p:txBody>
      </p:sp>
    </p:spTree>
    <p:extLst>
      <p:ext uri="{BB962C8B-B14F-4D97-AF65-F5344CB8AC3E}">
        <p14:creationId xmlns:p14="http://schemas.microsoft.com/office/powerpoint/2010/main" val="1385878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8501-5DCE-A612-FD41-4C659B5DD481}"/>
            </a:ext>
          </a:extLst>
        </p:cNvPr>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0C452D82-04C8-AF2B-715D-21358D3CB74D}"/>
              </a:ext>
            </a:extLst>
          </p:cNvPr>
          <p:cNvGraphicFramePr>
            <a:graphicFrameLocks noGrp="1"/>
          </p:cNvGraphicFramePr>
          <p:nvPr>
            <p:ph idx="1"/>
            <p:extLst>
              <p:ext uri="{D42A27DB-BD31-4B8C-83A1-F6EECF244321}">
                <p14:modId xmlns:p14="http://schemas.microsoft.com/office/powerpoint/2010/main" val="3314031479"/>
              </p:ext>
            </p:extLst>
          </p:nvPr>
        </p:nvGraphicFramePr>
        <p:xfrm>
          <a:off x="155275" y="1242205"/>
          <a:ext cx="11835440" cy="4421552"/>
        </p:xfrm>
        <a:graphic>
          <a:graphicData uri="http://schemas.openxmlformats.org/drawingml/2006/table">
            <a:tbl>
              <a:tblPr>
                <a:tableStyleId>{35758FB7-9AC5-4552-8A53-C91805E547FA}</a:tableStyleId>
              </a:tblPr>
              <a:tblGrid>
                <a:gridCol w="2958860">
                  <a:extLst>
                    <a:ext uri="{9D8B030D-6E8A-4147-A177-3AD203B41FA5}">
                      <a16:colId xmlns:a16="http://schemas.microsoft.com/office/drawing/2014/main" val="3368561303"/>
                    </a:ext>
                  </a:extLst>
                </a:gridCol>
                <a:gridCol w="2958860">
                  <a:extLst>
                    <a:ext uri="{9D8B030D-6E8A-4147-A177-3AD203B41FA5}">
                      <a16:colId xmlns:a16="http://schemas.microsoft.com/office/drawing/2014/main" val="3449950653"/>
                    </a:ext>
                  </a:extLst>
                </a:gridCol>
                <a:gridCol w="2958860">
                  <a:extLst>
                    <a:ext uri="{9D8B030D-6E8A-4147-A177-3AD203B41FA5}">
                      <a16:colId xmlns:a16="http://schemas.microsoft.com/office/drawing/2014/main" val="2038555863"/>
                    </a:ext>
                  </a:extLst>
                </a:gridCol>
                <a:gridCol w="2958860">
                  <a:extLst>
                    <a:ext uri="{9D8B030D-6E8A-4147-A177-3AD203B41FA5}">
                      <a16:colId xmlns:a16="http://schemas.microsoft.com/office/drawing/2014/main" val="2673672331"/>
                    </a:ext>
                  </a:extLst>
                </a:gridCol>
              </a:tblGrid>
              <a:tr h="1111082">
                <a:tc>
                  <a:txBody>
                    <a:bodyPr/>
                    <a:lstStyle/>
                    <a:p>
                      <a:pPr>
                        <a:buNone/>
                      </a:pPr>
                      <a:r>
                        <a:rPr lang="fr-FR" sz="2800" b="1"/>
                        <a:t>Type de licence</a:t>
                      </a:r>
                      <a:endParaRPr lang="fr-FR" sz="2800"/>
                    </a:p>
                  </a:txBody>
                  <a:tcPr marL="32893" marR="32893" marT="16447" marB="16447" anchor="ctr"/>
                </a:tc>
                <a:tc>
                  <a:txBody>
                    <a:bodyPr/>
                    <a:lstStyle/>
                    <a:p>
                      <a:pPr>
                        <a:buNone/>
                      </a:pPr>
                      <a:r>
                        <a:rPr lang="fr-FR" sz="2800" b="1"/>
                        <a:t>Exemples</a:t>
                      </a:r>
                      <a:endParaRPr lang="fr-FR" sz="2800"/>
                    </a:p>
                  </a:txBody>
                  <a:tcPr marL="32893" marR="32893" marT="16447" marB="16447" anchor="ctr"/>
                </a:tc>
                <a:tc>
                  <a:txBody>
                    <a:bodyPr/>
                    <a:lstStyle/>
                    <a:p>
                      <a:pPr>
                        <a:buNone/>
                      </a:pPr>
                      <a:r>
                        <a:rPr lang="fr-FR" sz="2800" b="1"/>
                        <a:t>Obligation de rendre le code public ?</a:t>
                      </a:r>
                      <a:endParaRPr lang="fr-FR" sz="2800"/>
                    </a:p>
                  </a:txBody>
                  <a:tcPr marL="32893" marR="32893" marT="16447" marB="16447" anchor="ctr"/>
                </a:tc>
                <a:tc>
                  <a:txBody>
                    <a:bodyPr/>
                    <a:lstStyle/>
                    <a:p>
                      <a:pPr>
                        <a:buNone/>
                      </a:pPr>
                      <a:r>
                        <a:rPr lang="fr-FR" sz="2800" b="1"/>
                        <a:t>Intégrable dans un produit propriétaire ?</a:t>
                      </a:r>
                      <a:endParaRPr lang="fr-FR" sz="2800"/>
                    </a:p>
                  </a:txBody>
                  <a:tcPr marL="32893" marR="32893" marT="16447" marB="16447" anchor="ctr"/>
                </a:tc>
                <a:extLst>
                  <a:ext uri="{0D108BD9-81ED-4DB2-BD59-A6C34878D82A}">
                    <a16:rowId xmlns:a16="http://schemas.microsoft.com/office/drawing/2014/main" val="4260414076"/>
                  </a:ext>
                </a:extLst>
              </a:tr>
              <a:tr h="634904">
                <a:tc>
                  <a:txBody>
                    <a:bodyPr/>
                    <a:lstStyle/>
                    <a:p>
                      <a:pPr>
                        <a:buNone/>
                      </a:pPr>
                      <a:r>
                        <a:rPr lang="fr-FR" sz="2800" b="1"/>
                        <a:t>Permissive</a:t>
                      </a:r>
                      <a:endParaRPr lang="fr-FR" sz="2800"/>
                    </a:p>
                  </a:txBody>
                  <a:tcPr marL="32893" marR="32893" marT="16447" marB="16447" anchor="ctr"/>
                </a:tc>
                <a:tc>
                  <a:txBody>
                    <a:bodyPr/>
                    <a:lstStyle/>
                    <a:p>
                      <a:pPr>
                        <a:buNone/>
                      </a:pPr>
                      <a:r>
                        <a:rPr lang="fr-FR" sz="2800"/>
                        <a:t>MIT, Apache 2.0, BSD</a:t>
                      </a:r>
                    </a:p>
                  </a:txBody>
                  <a:tcPr marL="32893" marR="32893" marT="16447" marB="16447" anchor="ctr"/>
                </a:tc>
                <a:tc>
                  <a:txBody>
                    <a:bodyPr/>
                    <a:lstStyle/>
                    <a:p>
                      <a:pPr>
                        <a:buNone/>
                      </a:pPr>
                      <a:r>
                        <a:rPr lang="fr-FR" sz="2800"/>
                        <a:t>❌ Non</a:t>
                      </a:r>
                    </a:p>
                  </a:txBody>
                  <a:tcPr marL="32893" marR="32893" marT="16447" marB="16447" anchor="ctr"/>
                </a:tc>
                <a:tc>
                  <a:txBody>
                    <a:bodyPr/>
                    <a:lstStyle/>
                    <a:p>
                      <a:pPr>
                        <a:buNone/>
                      </a:pPr>
                      <a:r>
                        <a:rPr lang="fr-FR" sz="2800"/>
                        <a:t>✅ Oui</a:t>
                      </a:r>
                    </a:p>
                  </a:txBody>
                  <a:tcPr marL="32893" marR="32893" marT="16447" marB="16447" anchor="ctr"/>
                </a:tc>
                <a:extLst>
                  <a:ext uri="{0D108BD9-81ED-4DB2-BD59-A6C34878D82A}">
                    <a16:rowId xmlns:a16="http://schemas.microsoft.com/office/drawing/2014/main" val="3128771057"/>
                  </a:ext>
                </a:extLst>
              </a:tr>
              <a:tr h="1587260">
                <a:tc>
                  <a:txBody>
                    <a:bodyPr/>
                    <a:lstStyle/>
                    <a:p>
                      <a:pPr>
                        <a:buNone/>
                      </a:pPr>
                      <a:r>
                        <a:rPr lang="fr-FR" sz="2800" b="1" dirty="0"/>
                        <a:t>Copyleft faible</a:t>
                      </a:r>
                      <a:endParaRPr lang="fr-FR" sz="2800" dirty="0"/>
                    </a:p>
                  </a:txBody>
                  <a:tcPr marL="32893" marR="32893" marT="16447" marB="16447" anchor="ctr"/>
                </a:tc>
                <a:tc>
                  <a:txBody>
                    <a:bodyPr/>
                    <a:lstStyle/>
                    <a:p>
                      <a:pPr>
                        <a:buNone/>
                      </a:pPr>
                      <a:r>
                        <a:rPr lang="fr-FR" sz="2800" dirty="0"/>
                        <a:t>LGPL, MPL, EPL</a:t>
                      </a:r>
                    </a:p>
                  </a:txBody>
                  <a:tcPr marL="32893" marR="32893" marT="16447" marB="16447" anchor="ctr"/>
                </a:tc>
                <a:tc>
                  <a:txBody>
                    <a:bodyPr/>
                    <a:lstStyle/>
                    <a:p>
                      <a:pPr>
                        <a:buNone/>
                      </a:pPr>
                      <a:r>
                        <a:rPr lang="fr-FR" sz="2800"/>
                        <a:t>⚠️ Partiel (seulement fichiers ou libs modifiées)</a:t>
                      </a:r>
                    </a:p>
                  </a:txBody>
                  <a:tcPr marL="32893" marR="32893" marT="16447" marB="16447" anchor="ctr"/>
                </a:tc>
                <a:tc>
                  <a:txBody>
                    <a:bodyPr/>
                    <a:lstStyle/>
                    <a:p>
                      <a:pPr>
                        <a:buNone/>
                      </a:pPr>
                      <a:r>
                        <a:rPr lang="fr-FR" sz="2800"/>
                        <a:t>⚠️ Oui, si bien isolé</a:t>
                      </a:r>
                    </a:p>
                  </a:txBody>
                  <a:tcPr marL="32893" marR="32893" marT="16447" marB="16447" anchor="ctr"/>
                </a:tc>
                <a:extLst>
                  <a:ext uri="{0D108BD9-81ED-4DB2-BD59-A6C34878D82A}">
                    <a16:rowId xmlns:a16="http://schemas.microsoft.com/office/drawing/2014/main" val="2328607894"/>
                  </a:ext>
                </a:extLst>
              </a:tr>
              <a:tr h="634904">
                <a:tc>
                  <a:txBody>
                    <a:bodyPr/>
                    <a:lstStyle/>
                    <a:p>
                      <a:pPr>
                        <a:buNone/>
                      </a:pPr>
                      <a:r>
                        <a:rPr lang="fr-FR" sz="2800" b="1"/>
                        <a:t>Copyleft fort</a:t>
                      </a:r>
                      <a:endParaRPr lang="fr-FR" sz="2800"/>
                    </a:p>
                  </a:txBody>
                  <a:tcPr marL="32893" marR="32893" marT="16447" marB="16447" anchor="ctr"/>
                </a:tc>
                <a:tc>
                  <a:txBody>
                    <a:bodyPr/>
                    <a:lstStyle/>
                    <a:p>
                      <a:pPr>
                        <a:buNone/>
                      </a:pPr>
                      <a:r>
                        <a:rPr lang="fr-FR" sz="2800"/>
                        <a:t>GPLv3</a:t>
                      </a:r>
                    </a:p>
                  </a:txBody>
                  <a:tcPr marL="32893" marR="32893" marT="16447" marB="16447" anchor="ctr"/>
                </a:tc>
                <a:tc>
                  <a:txBody>
                    <a:bodyPr/>
                    <a:lstStyle/>
                    <a:p>
                      <a:pPr>
                        <a:buNone/>
                      </a:pPr>
                      <a:r>
                        <a:rPr lang="fr-FR" sz="2800"/>
                        <a:t>✅ Oui</a:t>
                      </a:r>
                    </a:p>
                  </a:txBody>
                  <a:tcPr marL="32893" marR="32893" marT="16447" marB="16447" anchor="ctr"/>
                </a:tc>
                <a:tc>
                  <a:txBody>
                    <a:bodyPr/>
                    <a:lstStyle/>
                    <a:p>
                      <a:pPr>
                        <a:buNone/>
                      </a:pPr>
                      <a:r>
                        <a:rPr lang="fr-FR" sz="2800" dirty="0"/>
                        <a:t>❌ Non</a:t>
                      </a:r>
                    </a:p>
                  </a:txBody>
                  <a:tcPr marL="32893" marR="32893" marT="16447" marB="16447" anchor="ctr"/>
                </a:tc>
                <a:extLst>
                  <a:ext uri="{0D108BD9-81ED-4DB2-BD59-A6C34878D82A}">
                    <a16:rowId xmlns:a16="http://schemas.microsoft.com/office/drawing/2014/main" val="3286768199"/>
                  </a:ext>
                </a:extLst>
              </a:tr>
            </a:tbl>
          </a:graphicData>
        </a:graphic>
      </p:graphicFrame>
      <p:sp>
        <p:nvSpPr>
          <p:cNvPr id="4" name="Rectangle 3">
            <a:extLst>
              <a:ext uri="{FF2B5EF4-FFF2-40B4-BE49-F238E27FC236}">
                <a16:creationId xmlns:a16="http://schemas.microsoft.com/office/drawing/2014/main" id="{2269419B-9C79-8DB7-E3F7-A11F30548959}"/>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Licence</a:t>
            </a:r>
          </a:p>
        </p:txBody>
      </p:sp>
      <p:sp>
        <p:nvSpPr>
          <p:cNvPr id="6" name="TextBox 35">
            <a:extLst>
              <a:ext uri="{FF2B5EF4-FFF2-40B4-BE49-F238E27FC236}">
                <a16:creationId xmlns:a16="http://schemas.microsoft.com/office/drawing/2014/main" id="{9F493027-3CD6-521A-F6FB-3A81FE00724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1F348BAB-D546-9523-485B-6AE31D274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8BC9F626-5389-BD99-54F8-A4C9442BA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669433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D9C69-0762-5E68-9E01-E6A4615B00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51ED94-7D61-8240-FFD7-7C9779C4993F}"/>
              </a:ext>
            </a:extLst>
          </p:cNvPr>
          <p:cNvSpPr>
            <a:spLocks noGrp="1"/>
          </p:cNvSpPr>
          <p:nvPr>
            <p:ph type="title"/>
          </p:nvPr>
        </p:nvSpPr>
        <p:spPr/>
        <p:txBody>
          <a:bodyPr/>
          <a:lstStyle/>
          <a:p>
            <a:endParaRPr lang="fr-FR"/>
          </a:p>
        </p:txBody>
      </p:sp>
      <p:pic>
        <p:nvPicPr>
          <p:cNvPr id="11" name="Espace réservé du contenu 10" descr="Une image contenant roue, dessin humoristique, Jouets de bébé, jouet&#10;&#10;Le contenu généré par l’IA peut être incorrect.">
            <a:extLst>
              <a:ext uri="{FF2B5EF4-FFF2-40B4-BE49-F238E27FC236}">
                <a16:creationId xmlns:a16="http://schemas.microsoft.com/office/drawing/2014/main" id="{9BCAE461-C8C0-D2B0-230D-257C161F4E5A}"/>
              </a:ext>
            </a:extLst>
          </p:cNvPr>
          <p:cNvPicPr>
            <a:picLocks noGrp="1" noChangeAspect="1"/>
          </p:cNvPicPr>
          <p:nvPr>
            <p:ph idx="1"/>
          </p:nvPr>
        </p:nvPicPr>
        <p:blipFill>
          <a:blip r:embed="rId3"/>
          <a:stretch>
            <a:fillRect/>
          </a:stretch>
        </p:blipFill>
        <p:spPr>
          <a:xfrm>
            <a:off x="-248948" y="-1384397"/>
            <a:ext cx="12440948" cy="12440948"/>
          </a:xfrm>
        </p:spPr>
      </p:pic>
      <p:sp>
        <p:nvSpPr>
          <p:cNvPr id="4" name="Rectangle 3">
            <a:extLst>
              <a:ext uri="{FF2B5EF4-FFF2-40B4-BE49-F238E27FC236}">
                <a16:creationId xmlns:a16="http://schemas.microsoft.com/office/drawing/2014/main" id="{C7905B2D-DB81-FF98-9235-DF6D7ED9094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Droit Civil - Doit Pénale</a:t>
            </a:r>
          </a:p>
        </p:txBody>
      </p:sp>
      <p:sp>
        <p:nvSpPr>
          <p:cNvPr id="6" name="TextBox 35">
            <a:extLst>
              <a:ext uri="{FF2B5EF4-FFF2-40B4-BE49-F238E27FC236}">
                <a16:creationId xmlns:a16="http://schemas.microsoft.com/office/drawing/2014/main" id="{19A5CF7B-77B2-BAB0-B500-747164FDBF56}"/>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solidFill>
              </a:rPr>
              <a:t>SlimFaas</a:t>
            </a:r>
            <a:r>
              <a:rPr lang="en-US" dirty="0">
                <a:solidFill>
                  <a:schemeClr val="bg1"/>
                </a:solidFill>
              </a:rPr>
              <a:t> - Guillaume Chervet - 2025</a:t>
            </a:r>
          </a:p>
        </p:txBody>
      </p:sp>
      <p:pic>
        <p:nvPicPr>
          <p:cNvPr id="7" name="Graphique 6">
            <a:extLst>
              <a:ext uri="{FF2B5EF4-FFF2-40B4-BE49-F238E27FC236}">
                <a16:creationId xmlns:a16="http://schemas.microsoft.com/office/drawing/2014/main" id="{D52F0108-2CDB-BCB2-D437-CFE6F0119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5BB2729A-5DEF-D82A-93D6-07356A269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595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du contenu 14">
            <a:extLst>
              <a:ext uri="{FF2B5EF4-FFF2-40B4-BE49-F238E27FC236}">
                <a16:creationId xmlns:a16="http://schemas.microsoft.com/office/drawing/2014/main" id="{714435F5-44A4-0958-D352-8B7909F87EB6}"/>
              </a:ext>
            </a:extLst>
          </p:cNvPr>
          <p:cNvPicPr>
            <a:picLocks noGrp="1" noChangeAspect="1"/>
          </p:cNvPicPr>
          <p:nvPr>
            <p:ph idx="1"/>
          </p:nvPr>
        </p:nvPicPr>
        <p:blipFill>
          <a:blip r:embed="rId3"/>
          <a:stretch>
            <a:fillRect/>
          </a:stretch>
        </p:blipFill>
        <p:spPr>
          <a:xfrm>
            <a:off x="-1" y="-513712"/>
            <a:ext cx="12231202" cy="8154138"/>
          </a:xfrm>
        </p:spPr>
      </p:pic>
      <p:sp>
        <p:nvSpPr>
          <p:cNvPr id="4" name="Rectangle 3">
            <a:extLst>
              <a:ext uri="{FF2B5EF4-FFF2-40B4-BE49-F238E27FC236}">
                <a16:creationId xmlns:a16="http://schemas.microsoft.com/office/drawing/2014/main" id="{653A2539-A186-2904-50CB-DAE07FEE23AF}"/>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06642FF4-2FCA-AA24-5CC3-DA8B96AFA7A1}"/>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322E7245-F843-64F9-4C9B-2FD10BABCD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62CFD9BD-B643-14AA-9E90-366CADCFF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0" name="ZoneTexte 9">
            <a:extLst>
              <a:ext uri="{FF2B5EF4-FFF2-40B4-BE49-F238E27FC236}">
                <a16:creationId xmlns:a16="http://schemas.microsoft.com/office/drawing/2014/main" id="{7045E8CC-8A9F-2D5E-2FA5-A12EF8C1F34F}"/>
              </a:ext>
            </a:extLst>
          </p:cNvPr>
          <p:cNvSpPr txBox="1"/>
          <p:nvPr/>
        </p:nvSpPr>
        <p:spPr>
          <a:xfrm>
            <a:off x="2893583" y="5408718"/>
            <a:ext cx="7108317" cy="1015663"/>
          </a:xfrm>
          <a:prstGeom prst="rect">
            <a:avLst/>
          </a:prstGeom>
          <a:noFill/>
        </p:spPr>
        <p:txBody>
          <a:bodyPr wrap="square">
            <a:spAutoFit/>
          </a:bodyPr>
          <a:lstStyle/>
          <a:p>
            <a:r>
              <a:rPr lang="fr-FR" sz="6000" dirty="0">
                <a:solidFill>
                  <a:schemeClr val="bg2">
                    <a:lumMod val="75000"/>
                  </a:schemeClr>
                </a:solidFill>
                <a:hlinkClick r:id="rId7">
                  <a:extLst>
                    <a:ext uri="{A12FA001-AC4F-418D-AE19-62706E023703}">
                      <ahyp:hlinkClr xmlns:ahyp="http://schemas.microsoft.com/office/drawing/2018/hyperlinkcolor" val="tx"/>
                    </a:ext>
                  </a:extLst>
                </a:hlinkClick>
              </a:rPr>
              <a:t>https://www.cncf.io</a:t>
            </a:r>
            <a:endParaRPr lang="fr-FR" sz="6000" dirty="0">
              <a:solidFill>
                <a:schemeClr val="bg2">
                  <a:lumMod val="75000"/>
                </a:schemeClr>
              </a:solidFill>
            </a:endParaRPr>
          </a:p>
        </p:txBody>
      </p:sp>
    </p:spTree>
    <p:extLst>
      <p:ext uri="{BB962C8B-B14F-4D97-AF65-F5344CB8AC3E}">
        <p14:creationId xmlns:p14="http://schemas.microsoft.com/office/powerpoint/2010/main" val="25691614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33787</TotalTime>
  <Words>5933</Words>
  <Application>Microsoft Office PowerPoint</Application>
  <PresentationFormat>Grand écran</PresentationFormat>
  <Paragraphs>627</Paragraphs>
  <Slides>60</Slides>
  <Notes>29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60</vt:i4>
      </vt:variant>
    </vt:vector>
  </HeadingPairs>
  <TitlesOfParts>
    <vt:vector size="69" baseType="lpstr">
      <vt:lpstr>-apple-system</vt:lpstr>
      <vt:lpstr>Arial</vt:lpstr>
      <vt:lpstr>Calibri</vt:lpstr>
      <vt:lpstr>Century Gothic</vt:lpstr>
      <vt:lpstr>Franklin Gothic Book</vt:lpstr>
      <vt:lpstr>Franklin Gothic Medium</vt:lpstr>
      <vt:lpstr>source code pro</vt:lpstr>
      <vt:lpstr>Source Sans Pro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1353</cp:revision>
  <dcterms:created xsi:type="dcterms:W3CDTF">2020-11-18T10:41:47Z</dcterms:created>
  <dcterms:modified xsi:type="dcterms:W3CDTF">2025-10-21T14:02:19Z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